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7" r:id="rId2"/>
    <p:sldId id="348" r:id="rId3"/>
    <p:sldId id="350" r:id="rId4"/>
    <p:sldId id="352" r:id="rId5"/>
    <p:sldId id="274" r:id="rId6"/>
    <p:sldId id="259" r:id="rId7"/>
    <p:sldId id="290"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ee2ah.com/%D8%AF%D9%88%D8%B1%D8%A9-%D8%A7%D9%84%D9%81%D9%88%D8%B3%D9%81%D9%88%D8%B1-%D9%81%D9%8A-%D8%A7%D9%84%D8%B7%D8%A8%D9%8A%D8%B9%D8%A9"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bee2ah.com/%D8%A7%D9%84%D8%AA%D9%84%D9%88%D8%AB-%D8%A7%D9%84%D8%A8%D9%8A%D8%A6%D9%8A" TargetMode="External"/><Relationship Id="rId2" Type="http://schemas.openxmlformats.org/officeDocument/2006/relationships/hyperlink" Target="http://www.bee2ah.com/creatures/%D9%86%D8%A8%D8%A7%D8%AA%D8%A7%D8%AA"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r.wikipedia.org/wiki/%D8%AA%D8%B9%D8%A7%D9%8A%D8%B4_(%D8%A3%D8%AD%D9%8A%D8%A7%D8%A1)" TargetMode="External"/><Relationship Id="rId2" Type="http://schemas.openxmlformats.org/officeDocument/2006/relationships/hyperlink" Target="https://ar.wikipedia.org/wiki/%D9%84%D8%BA%D8%A9_%D8%A5%D9%86%D8%AC%D9%84%D9%8A%D8%B2%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1%D8%B7%D8%B1" TargetMode="External"/><Relationship Id="rId5" Type="http://schemas.openxmlformats.org/officeDocument/2006/relationships/hyperlink" Target="https://ar.wikipedia.org/wiki/%D8%A7%D9%84%D8%AC%D8%B1%D8%A7%D8%AB%D9%8A%D9%85_%D8%A7%D9%84%D8%B2%D8%B1%D9%82%D8%A7%D8%A1" TargetMode="External"/><Relationship Id="rId4" Type="http://schemas.openxmlformats.org/officeDocument/2006/relationships/hyperlink" Target="https://ar.wikipedia.org/wiki/%D8%A7%D9%84%D8%B7%D8%AD%D8%A7%D9%84%D8%A8_%D8%A7%D9%84%D8%AE%D8%B6%D8%B1%D8%A7%D8%A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022" y="433754"/>
            <a:ext cx="10019763" cy="7397262"/>
          </a:xfrm>
        </p:spPr>
        <p:txBody>
          <a:bodyPr>
            <a:normAutofit fontScale="90000"/>
          </a:bodyPr>
          <a:lstStyle/>
          <a:p>
            <a:pPr rtl="1"/>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sz="6700" dirty="0" smtClean="0">
                <a:solidFill>
                  <a:srgbClr val="7030A0"/>
                </a:solidFill>
              </a:rPr>
              <a:t>محاضرات في </a:t>
            </a:r>
            <a:br>
              <a:rPr lang="ar-IQ" sz="6700" dirty="0" smtClean="0">
                <a:solidFill>
                  <a:srgbClr val="7030A0"/>
                </a:solidFill>
              </a:rPr>
            </a:br>
            <a:r>
              <a:rPr lang="ar-IQ" sz="6700" dirty="0" smtClean="0">
                <a:solidFill>
                  <a:srgbClr val="7030A0"/>
                </a:solidFill>
              </a:rPr>
              <a:t>التلوث البيئي</a:t>
            </a:r>
            <a:br>
              <a:rPr lang="ar-IQ" sz="6700" dirty="0" smtClean="0">
                <a:solidFill>
                  <a:srgbClr val="7030A0"/>
                </a:solidFill>
              </a:rPr>
            </a:br>
            <a:r>
              <a:rPr lang="ar-IQ" sz="6700" dirty="0" smtClean="0">
                <a:solidFill>
                  <a:srgbClr val="7030A0"/>
                </a:solidFill>
              </a:rPr>
              <a:t/>
            </a:r>
            <a:br>
              <a:rPr lang="ar-IQ" sz="6700" dirty="0" smtClean="0">
                <a:solidFill>
                  <a:srgbClr val="7030A0"/>
                </a:solidFill>
              </a:rPr>
            </a:br>
            <a:r>
              <a:rPr lang="ar-IQ" sz="6700" dirty="0" smtClean="0">
                <a:solidFill>
                  <a:srgbClr val="7030A0"/>
                </a:solidFill>
              </a:rPr>
              <a:t>قسم الفيزياء- المرحلة الرابعة</a:t>
            </a:r>
            <a:br>
              <a:rPr lang="ar-IQ" sz="6700" dirty="0" smtClean="0">
                <a:solidFill>
                  <a:srgbClr val="7030A0"/>
                </a:solidFill>
              </a:rPr>
            </a:br>
            <a:r>
              <a:rPr lang="ar-IQ" sz="6700" dirty="0" smtClean="0">
                <a:solidFill>
                  <a:srgbClr val="7030A0"/>
                </a:solidFill>
              </a:rPr>
              <a:t>م. جاسم محمد عبد اللطيف  </a:t>
            </a:r>
            <a:br>
              <a:rPr lang="ar-IQ" sz="6700" dirty="0" smtClean="0">
                <a:solidFill>
                  <a:srgbClr val="7030A0"/>
                </a:solidFill>
              </a:rPr>
            </a:br>
            <a:r>
              <a:rPr lang="ar-IQ" sz="6700" dirty="0">
                <a:solidFill>
                  <a:srgbClr val="7030A0"/>
                </a:solidFill>
              </a:rPr>
              <a:t/>
            </a:r>
            <a:br>
              <a:rPr lang="ar-IQ" sz="6700" dirty="0">
                <a:solidFill>
                  <a:srgbClr val="7030A0"/>
                </a:solidFill>
              </a:rPr>
            </a:br>
            <a:r>
              <a:rPr lang="ar-IQ" dirty="0" smtClean="0">
                <a:solidFill>
                  <a:srgbClr val="FF0000"/>
                </a:solidFill>
              </a:rPr>
              <a:t/>
            </a:r>
            <a:br>
              <a:rPr lang="ar-IQ"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06095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3270738"/>
            <a:ext cx="10515600" cy="1291737"/>
          </a:xfrm>
        </p:spPr>
        <p:txBody>
          <a:bodyPr/>
          <a:lstStyle/>
          <a:p>
            <a:pPr algn="ctr" rtl="1"/>
            <a:r>
              <a:rPr lang="ar-IQ" dirty="0" smtClean="0">
                <a:solidFill>
                  <a:srgbClr val="FF0000"/>
                </a:solidFill>
              </a:rPr>
              <a:t>المحاضرة الثالثة</a:t>
            </a:r>
            <a:endParaRPr lang="ar-IQ" dirty="0">
              <a:solidFill>
                <a:srgbClr val="FF0000"/>
              </a:solidFill>
            </a:endParaRPr>
          </a:p>
        </p:txBody>
      </p:sp>
    </p:spTree>
    <p:extLst>
      <p:ext uri="{BB962C8B-B14F-4D97-AF65-F5344CB8AC3E}">
        <p14:creationId xmlns:p14="http://schemas.microsoft.com/office/powerpoint/2010/main" val="239602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422031" y="1098683"/>
            <a:ext cx="11418277" cy="2190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180975" eaLnBrk="0" hangingPunct="0">
              <a:defRPr sz="2400" b="1">
                <a:solidFill>
                  <a:schemeClr val="tx1"/>
                </a:solidFill>
                <a:latin typeface="Times New Roman" panose="02020603050405020304" pitchFamily="18" charset="0"/>
                <a:cs typeface="Arial" panose="020B0604020202020204" pitchFamily="34" charset="0"/>
              </a:defRPr>
            </a:lvl1pPr>
            <a:lvl2pPr marL="742950" indent="-285750" eaLnBrk="0" hangingPunct="0">
              <a:defRPr sz="2400" b="1">
                <a:solidFill>
                  <a:schemeClr val="tx1"/>
                </a:solidFill>
                <a:latin typeface="Times New Roman" panose="02020603050405020304" pitchFamily="18" charset="0"/>
                <a:cs typeface="Arial" panose="020B0604020202020204" pitchFamily="34" charset="0"/>
              </a:defRPr>
            </a:lvl2pPr>
            <a:lvl3pPr marL="1143000" indent="-228600" eaLnBrk="0" hangingPunct="0">
              <a:defRPr sz="2400" b="1">
                <a:solidFill>
                  <a:schemeClr val="tx1"/>
                </a:solidFill>
                <a:latin typeface="Times New Roman" panose="02020603050405020304" pitchFamily="18" charset="0"/>
                <a:cs typeface="Arial" panose="020B0604020202020204" pitchFamily="34" charset="0"/>
              </a:defRPr>
            </a:lvl3pPr>
            <a:lvl4pPr marL="1600200" indent="-228600" eaLnBrk="0" hangingPunct="0">
              <a:defRPr sz="2400" b="1">
                <a:solidFill>
                  <a:schemeClr val="tx1"/>
                </a:solidFill>
                <a:latin typeface="Times New Roman" panose="02020603050405020304" pitchFamily="18" charset="0"/>
                <a:cs typeface="Arial" panose="020B0604020202020204" pitchFamily="34" charset="0"/>
              </a:defRPr>
            </a:lvl4pPr>
            <a:lvl5pPr marL="2057400" indent="-228600" eaLnBrk="0" hangingPunct="0">
              <a:defRPr sz="2400" b="1">
                <a:solidFill>
                  <a:schemeClr val="tx1"/>
                </a:solidFill>
                <a:latin typeface="Times New Roman" panose="02020603050405020304" pitchFamily="18" charset="0"/>
                <a:cs typeface="Arial" panose="020B0604020202020204" pitchFamily="34" charset="0"/>
              </a:defRPr>
            </a:lvl5pPr>
            <a:lvl6pPr marL="25146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6pPr>
            <a:lvl7pPr marL="29718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7pPr>
            <a:lvl8pPr marL="34290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8pPr>
            <a:lvl9pPr marL="38862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9pPr>
          </a:lstStyle>
          <a:p>
            <a:pPr algn="just" rtl="1">
              <a:spcAft>
                <a:spcPts val="0"/>
              </a:spcAft>
            </a:pPr>
            <a:r>
              <a:rPr lang="ar-SA" u="sng" kern="0" dirty="0">
                <a:latin typeface="Times New Roman"/>
                <a:cs typeface="Times New Roman"/>
              </a:rPr>
              <a:t>ثانيا: الدورات الرسوبية : </a:t>
            </a:r>
            <a:r>
              <a:rPr lang="en-GB" u="sng" kern="0" dirty="0">
                <a:latin typeface="Times New Roman"/>
                <a:cs typeface="Times New Roman"/>
              </a:rPr>
              <a:t>  </a:t>
            </a:r>
            <a:r>
              <a:rPr lang="ar-SA" u="sng" kern="0" dirty="0">
                <a:latin typeface="Times New Roman"/>
                <a:cs typeface="Times New Roman"/>
              </a:rPr>
              <a:t>(</a:t>
            </a:r>
            <a:r>
              <a:rPr lang="en-GB" u="sng" kern="0" dirty="0">
                <a:latin typeface="Times New Roman"/>
                <a:cs typeface="Times New Roman"/>
              </a:rPr>
              <a:t>Sedimentary Cycles</a:t>
            </a:r>
            <a:r>
              <a:rPr lang="ar-SA" u="sng" kern="0" dirty="0">
                <a:latin typeface="Times New Roman"/>
                <a:cs typeface="Times New Roman"/>
              </a:rPr>
              <a:t>)</a:t>
            </a:r>
            <a:endParaRPr lang="en-US" kern="0" dirty="0">
              <a:latin typeface="Times New Roman"/>
              <a:cs typeface="MCS Shafa E_U 3D."/>
            </a:endParaRPr>
          </a:p>
          <a:p>
            <a:pPr algn="just" rtl="1">
              <a:spcBef>
                <a:spcPts val="500"/>
              </a:spcBef>
              <a:spcAft>
                <a:spcPts val="500"/>
              </a:spcAft>
            </a:pPr>
            <a:r>
              <a:rPr lang="ar-IQ" dirty="0">
                <a:latin typeface="Times New Roman"/>
                <a:ea typeface="Times New Roman"/>
                <a:cs typeface="Simplified Arabic"/>
              </a:rPr>
              <a:t>التي يتم فيها تدوير العناصر الكيمياوية وتساهم فيها الكائنات الحية ومحيطها</a:t>
            </a:r>
            <a:r>
              <a:rPr lang="ar-SA" dirty="0">
                <a:latin typeface="Times New Roman"/>
                <a:ea typeface="Times New Roman"/>
                <a:cs typeface="Simplified Arabic"/>
              </a:rPr>
              <a:t> ، </a:t>
            </a:r>
            <a:r>
              <a:rPr lang="ar-IQ" dirty="0">
                <a:latin typeface="Times New Roman"/>
                <a:ea typeface="Times New Roman"/>
                <a:cs typeface="Simplified Arabic"/>
              </a:rPr>
              <a:t>حيث يكون سطح الكرة</a:t>
            </a:r>
            <a:r>
              <a:rPr lang="ar-SA" dirty="0">
                <a:latin typeface="Times New Roman"/>
                <a:ea typeface="Times New Roman"/>
                <a:cs typeface="Simplified Arabic"/>
              </a:rPr>
              <a:t> الارضية </a:t>
            </a:r>
            <a:r>
              <a:rPr lang="ar-IQ" dirty="0">
                <a:latin typeface="Times New Roman"/>
                <a:ea typeface="Times New Roman"/>
                <a:cs typeface="Simplified Arabic"/>
              </a:rPr>
              <a:t>هو</a:t>
            </a:r>
            <a:r>
              <a:rPr lang="ar-SA" dirty="0">
                <a:latin typeface="Times New Roman"/>
                <a:ea typeface="Times New Roman"/>
                <a:cs typeface="Simplified Arabic"/>
              </a:rPr>
              <a:t> المستودع </a:t>
            </a:r>
            <a:r>
              <a:rPr lang="ar-IQ" dirty="0">
                <a:latin typeface="Times New Roman"/>
                <a:ea typeface="Times New Roman"/>
                <a:cs typeface="Simplified Arabic"/>
              </a:rPr>
              <a:t>الاساسي</a:t>
            </a:r>
            <a:r>
              <a:rPr lang="ar-SA" dirty="0">
                <a:latin typeface="Times New Roman"/>
                <a:ea typeface="Times New Roman"/>
                <a:cs typeface="Simplified Arabic"/>
              </a:rPr>
              <a:t> لها( </a:t>
            </a:r>
            <a:r>
              <a:rPr lang="ar-IQ" dirty="0">
                <a:latin typeface="Times New Roman"/>
                <a:ea typeface="Times New Roman"/>
                <a:cs typeface="Simplified Arabic"/>
              </a:rPr>
              <a:t>الصخور</a:t>
            </a:r>
            <a:r>
              <a:rPr lang="ar-SA" dirty="0">
                <a:latin typeface="Times New Roman"/>
                <a:ea typeface="Times New Roman"/>
                <a:cs typeface="Simplified Arabic"/>
              </a:rPr>
              <a:t> والتربة).</a:t>
            </a:r>
            <a:endParaRPr lang="en-US" dirty="0">
              <a:latin typeface="Times New Roman"/>
              <a:ea typeface="Times New Roman"/>
              <a:cs typeface="Traditional Arabic"/>
            </a:endParaRPr>
          </a:p>
          <a:p>
            <a:pPr algn="just" rtl="1">
              <a:spcAft>
                <a:spcPts val="0"/>
              </a:spcAft>
            </a:pPr>
            <a:r>
              <a:rPr lang="ar-SA" u="sng" kern="0" dirty="0">
                <a:solidFill>
                  <a:srgbClr val="0000FF"/>
                </a:solidFill>
                <a:latin typeface="Times New Roman"/>
                <a:cs typeface="Times New Roman"/>
                <a:hlinkClick r:id="rId2"/>
              </a:rPr>
              <a:t>دورة الفوسفور في الطبيعة</a:t>
            </a:r>
            <a:r>
              <a:rPr lang="en-GB" u="sng" kern="0" dirty="0">
                <a:latin typeface="Times New Roman"/>
                <a:cs typeface="Times New Roman"/>
              </a:rPr>
              <a:t>  </a:t>
            </a:r>
            <a:r>
              <a:rPr lang="ar-SA" u="sng" kern="0" dirty="0">
                <a:latin typeface="Times New Roman"/>
                <a:cs typeface="Times New Roman"/>
              </a:rPr>
              <a:t>(</a:t>
            </a:r>
            <a:r>
              <a:rPr lang="en-GB" u="sng" kern="0" dirty="0">
                <a:latin typeface="Times New Roman"/>
                <a:cs typeface="Times New Roman"/>
              </a:rPr>
              <a:t>(Phosphorus Cycle</a:t>
            </a:r>
            <a:endParaRPr lang="en-US" kern="0" dirty="0">
              <a:latin typeface="Times New Roman"/>
              <a:cs typeface="MCS Shafa E_U 3D."/>
            </a:endParaRPr>
          </a:p>
          <a:p>
            <a:pPr algn="r"/>
            <a:endParaRPr lang="en-US" sz="3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9754" y="2977663"/>
            <a:ext cx="6635261" cy="3716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328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574431" y="962793"/>
            <a:ext cx="10996246" cy="5462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180975" eaLnBrk="0" hangingPunct="0">
              <a:defRPr sz="2400" b="1">
                <a:solidFill>
                  <a:schemeClr val="tx1"/>
                </a:solidFill>
                <a:latin typeface="Times New Roman" panose="02020603050405020304" pitchFamily="18" charset="0"/>
                <a:cs typeface="Arial" panose="020B0604020202020204" pitchFamily="34" charset="0"/>
              </a:defRPr>
            </a:lvl1pPr>
            <a:lvl2pPr marL="742950" indent="-285750" eaLnBrk="0" hangingPunct="0">
              <a:defRPr sz="2400" b="1">
                <a:solidFill>
                  <a:schemeClr val="tx1"/>
                </a:solidFill>
                <a:latin typeface="Times New Roman" panose="02020603050405020304" pitchFamily="18" charset="0"/>
                <a:cs typeface="Arial" panose="020B0604020202020204" pitchFamily="34" charset="0"/>
              </a:defRPr>
            </a:lvl2pPr>
            <a:lvl3pPr marL="1143000" indent="-228600" eaLnBrk="0" hangingPunct="0">
              <a:defRPr sz="2400" b="1">
                <a:solidFill>
                  <a:schemeClr val="tx1"/>
                </a:solidFill>
                <a:latin typeface="Times New Roman" panose="02020603050405020304" pitchFamily="18" charset="0"/>
                <a:cs typeface="Arial" panose="020B0604020202020204" pitchFamily="34" charset="0"/>
              </a:defRPr>
            </a:lvl3pPr>
            <a:lvl4pPr marL="1600200" indent="-228600" eaLnBrk="0" hangingPunct="0">
              <a:defRPr sz="2400" b="1">
                <a:solidFill>
                  <a:schemeClr val="tx1"/>
                </a:solidFill>
                <a:latin typeface="Times New Roman" panose="02020603050405020304" pitchFamily="18" charset="0"/>
                <a:cs typeface="Arial" panose="020B0604020202020204" pitchFamily="34" charset="0"/>
              </a:defRPr>
            </a:lvl4pPr>
            <a:lvl5pPr marL="2057400" indent="-228600" eaLnBrk="0" hangingPunct="0">
              <a:defRPr sz="2400" b="1">
                <a:solidFill>
                  <a:schemeClr val="tx1"/>
                </a:solidFill>
                <a:latin typeface="Times New Roman" panose="02020603050405020304" pitchFamily="18" charset="0"/>
                <a:cs typeface="Arial" panose="020B0604020202020204" pitchFamily="34" charset="0"/>
              </a:defRPr>
            </a:lvl5pPr>
            <a:lvl6pPr marL="25146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6pPr>
            <a:lvl7pPr marL="29718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7pPr>
            <a:lvl8pPr marL="34290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8pPr>
            <a:lvl9pPr marL="38862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9pPr>
          </a:lstStyle>
          <a:p>
            <a:pPr algn="r" rtl="1"/>
            <a:endParaRPr lang="en-US" sz="3200" dirty="0"/>
          </a:p>
        </p:txBody>
      </p:sp>
      <p:sp>
        <p:nvSpPr>
          <p:cNvPr id="7" name="عنصر نائب للنص 6"/>
          <p:cNvSpPr>
            <a:spLocks noGrp="1"/>
          </p:cNvSpPr>
          <p:nvPr>
            <p:ph type="body" idx="1"/>
          </p:nvPr>
        </p:nvSpPr>
        <p:spPr>
          <a:xfrm>
            <a:off x="831850" y="550985"/>
            <a:ext cx="10879504" cy="5538665"/>
          </a:xfrm>
        </p:spPr>
        <p:txBody>
          <a:bodyPr>
            <a:normAutofit fontScale="47500" lnSpcReduction="20000"/>
          </a:bodyPr>
          <a:lstStyle/>
          <a:p>
            <a:pPr algn="just" rtl="1">
              <a:spcBef>
                <a:spcPts val="500"/>
              </a:spcBef>
              <a:spcAft>
                <a:spcPts val="500"/>
              </a:spcAft>
            </a:pPr>
            <a:r>
              <a:rPr lang="ar-SA" sz="4200" dirty="0">
                <a:solidFill>
                  <a:schemeClr val="accent5"/>
                </a:solidFill>
                <a:latin typeface="Times New Roman"/>
                <a:ea typeface="Times New Roman"/>
                <a:cs typeface="+mj-cs"/>
              </a:rPr>
              <a:t>تختلف دورة الفوسفور في الطبيعة عن دورات الماء و الكربون و الأوكسجين و النيتروجين في كون الغلاف الجوي ليس أحد خزاناتها . و يوجد الفوسفور في القشرة الأرضية كعنصر على شكل فوسفات </a:t>
            </a:r>
            <a:r>
              <a:rPr lang="ar-IQ" sz="4200" dirty="0" smtClean="0">
                <a:solidFill>
                  <a:schemeClr val="accent5"/>
                </a:solidFill>
                <a:latin typeface="Times New Roman"/>
                <a:ea typeface="Times New Roman"/>
                <a:cs typeface="+mj-cs"/>
              </a:rPr>
              <a:t>لا عضوية </a:t>
            </a:r>
            <a:r>
              <a:rPr lang="ar-SA" sz="4200" dirty="0">
                <a:solidFill>
                  <a:schemeClr val="accent5"/>
                </a:solidFill>
                <a:latin typeface="Times New Roman"/>
                <a:ea typeface="Times New Roman"/>
                <a:cs typeface="+mj-cs"/>
              </a:rPr>
              <a:t>حيث تتحد أربع ذرات من الأوكسجين مع ذرة منه مشكلة أيون </a:t>
            </a:r>
            <a:r>
              <a:rPr lang="ar-IQ" sz="4200" dirty="0">
                <a:solidFill>
                  <a:schemeClr val="accent5"/>
                </a:solidFill>
                <a:latin typeface="Times New Roman"/>
                <a:ea typeface="Times New Roman"/>
                <a:cs typeface="+mj-cs"/>
              </a:rPr>
              <a:t>الفوسفات أو ايونات الفسفور الذي يكون </a:t>
            </a:r>
            <a:r>
              <a:rPr lang="ar-SA" sz="4200" dirty="0">
                <a:solidFill>
                  <a:schemeClr val="accent5"/>
                </a:solidFill>
                <a:latin typeface="Times New Roman"/>
                <a:ea typeface="Times New Roman"/>
                <a:cs typeface="+mj-cs"/>
              </a:rPr>
              <a:t>بهيئة  </a:t>
            </a:r>
            <a:r>
              <a:rPr lang="ar-IQ" sz="4200" dirty="0">
                <a:solidFill>
                  <a:schemeClr val="accent5"/>
                </a:solidFill>
                <a:latin typeface="Times New Roman"/>
                <a:ea typeface="Times New Roman"/>
                <a:cs typeface="+mj-cs"/>
              </a:rPr>
              <a:t>أما  (فوسفات </a:t>
            </a:r>
            <a:r>
              <a:rPr lang="en-GB" sz="4200" baseline="30000" dirty="0">
                <a:solidFill>
                  <a:schemeClr val="accent5"/>
                </a:solidFill>
                <a:latin typeface="Simplified Arabic"/>
                <a:ea typeface="Times New Roman"/>
                <a:cs typeface="+mj-cs"/>
              </a:rPr>
              <a:t>3</a:t>
            </a:r>
            <a:r>
              <a:rPr lang="ar-IQ" sz="4200" baseline="30000" dirty="0">
                <a:solidFill>
                  <a:schemeClr val="accent5"/>
                </a:solidFill>
                <a:latin typeface="Times New Roman"/>
                <a:ea typeface="Times New Roman"/>
                <a:cs typeface="+mj-cs"/>
              </a:rPr>
              <a:t>-</a:t>
            </a:r>
            <a:r>
              <a:rPr lang="ar-IQ" sz="4200" dirty="0">
                <a:solidFill>
                  <a:schemeClr val="accent5"/>
                </a:solidFill>
                <a:latin typeface="Times New Roman"/>
                <a:ea typeface="Times New Roman"/>
                <a:cs typeface="+mj-cs"/>
              </a:rPr>
              <a:t> </a:t>
            </a:r>
            <a:r>
              <a:rPr lang="en-GB" sz="4200" dirty="0">
                <a:solidFill>
                  <a:schemeClr val="accent5"/>
                </a:solidFill>
                <a:latin typeface="Simplified Arabic"/>
                <a:ea typeface="Times New Roman"/>
                <a:cs typeface="+mj-cs"/>
              </a:rPr>
              <a:t>( PO</a:t>
            </a:r>
            <a:r>
              <a:rPr lang="en-GB" sz="4200" baseline="-25000" dirty="0">
                <a:solidFill>
                  <a:schemeClr val="accent5"/>
                </a:solidFill>
                <a:latin typeface="Simplified Arabic"/>
                <a:ea typeface="Times New Roman"/>
                <a:cs typeface="+mj-cs"/>
              </a:rPr>
              <a:t>4</a:t>
            </a:r>
            <a:r>
              <a:rPr lang="ar-SA" sz="4200" baseline="-25000" dirty="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أو (فوسفات أحادية الهيدروجين </a:t>
            </a:r>
            <a:r>
              <a:rPr lang="en-GB" sz="4200" dirty="0">
                <a:solidFill>
                  <a:schemeClr val="accent5"/>
                </a:solidFill>
                <a:latin typeface="Simplified Arabic"/>
                <a:ea typeface="Times New Roman"/>
                <a:cs typeface="+mj-cs"/>
              </a:rPr>
              <a:t>HPO</a:t>
            </a:r>
            <a:r>
              <a:rPr lang="en-GB" sz="4200" baseline="-25000" dirty="0">
                <a:solidFill>
                  <a:schemeClr val="accent5"/>
                </a:solidFill>
                <a:latin typeface="Simplified Arabic"/>
                <a:ea typeface="Times New Roman"/>
                <a:cs typeface="+mj-cs"/>
              </a:rPr>
              <a:t>4</a:t>
            </a:r>
            <a:r>
              <a:rPr lang="en-GB" sz="4200" baseline="30000" dirty="0">
                <a:solidFill>
                  <a:schemeClr val="accent5"/>
                </a:solidFill>
                <a:latin typeface="Simplified Arabic"/>
                <a:ea typeface="Times New Roman"/>
                <a:cs typeface="+mj-cs"/>
              </a:rPr>
              <a:t>-2</a:t>
            </a:r>
            <a:r>
              <a:rPr lang="ar-SA" sz="4200" dirty="0">
                <a:solidFill>
                  <a:schemeClr val="accent5"/>
                </a:solidFill>
                <a:latin typeface="Times New Roman"/>
                <a:ea typeface="Times New Roman"/>
                <a:cs typeface="+mj-cs"/>
              </a:rPr>
              <a:t>) </a:t>
            </a:r>
            <a:r>
              <a:rPr lang="ar-SA" sz="4200" baseline="-25000" dirty="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أو (فوسفات </a:t>
            </a:r>
            <a:r>
              <a:rPr lang="ar-SA" sz="4200" baseline="-25000" dirty="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ثنائية الهيدروجين</a:t>
            </a:r>
            <a:r>
              <a:rPr lang="ar-SA" sz="4200" baseline="-25000" dirty="0">
                <a:solidFill>
                  <a:schemeClr val="accent5"/>
                </a:solidFill>
                <a:latin typeface="Times New Roman"/>
                <a:ea typeface="Times New Roman"/>
                <a:cs typeface="+mj-cs"/>
              </a:rPr>
              <a:t> </a:t>
            </a:r>
            <a:r>
              <a:rPr lang="en-GB" sz="4200" dirty="0">
                <a:solidFill>
                  <a:schemeClr val="accent5"/>
                </a:solidFill>
                <a:latin typeface="Simplified Arabic"/>
                <a:ea typeface="Times New Roman"/>
                <a:cs typeface="+mj-cs"/>
              </a:rPr>
              <a:t>HPO</a:t>
            </a:r>
            <a:r>
              <a:rPr lang="en-GB" sz="4200" baseline="-25000" dirty="0">
                <a:solidFill>
                  <a:schemeClr val="accent5"/>
                </a:solidFill>
                <a:latin typeface="Simplified Arabic"/>
                <a:ea typeface="Times New Roman"/>
                <a:cs typeface="+mj-cs"/>
              </a:rPr>
              <a:t>4</a:t>
            </a:r>
            <a:r>
              <a:rPr lang="en-GB" sz="4200" baseline="30000" dirty="0">
                <a:solidFill>
                  <a:schemeClr val="accent5"/>
                </a:solidFill>
                <a:latin typeface="Simplified Arabic"/>
                <a:ea typeface="Times New Roman"/>
                <a:cs typeface="+mj-cs"/>
              </a:rPr>
              <a:t>-1</a:t>
            </a:r>
            <a:r>
              <a:rPr lang="ar-SA" sz="4200" baseline="-25000" dirty="0">
                <a:solidFill>
                  <a:schemeClr val="accent5"/>
                </a:solidFill>
                <a:latin typeface="Times New Roman"/>
                <a:ea typeface="Times New Roman"/>
                <a:cs typeface="+mj-cs"/>
              </a:rPr>
              <a:t>  </a:t>
            </a:r>
            <a:r>
              <a:rPr lang="en-GB" sz="4200" dirty="0" smtClean="0">
                <a:solidFill>
                  <a:schemeClr val="accent5"/>
                </a:solidFill>
                <a:latin typeface="Simplified Arabic"/>
                <a:ea typeface="Times New Roman"/>
                <a:cs typeface="+mj-cs"/>
              </a:rPr>
              <a:t>( </a:t>
            </a:r>
            <a:r>
              <a:rPr lang="ar-IQ" sz="4200" dirty="0" smtClean="0">
                <a:solidFill>
                  <a:schemeClr val="accent5"/>
                </a:solidFill>
                <a:latin typeface="Simplified Arabic"/>
                <a:ea typeface="Times New Roman"/>
                <a:cs typeface="+mj-cs"/>
              </a:rPr>
              <a:t> </a:t>
            </a:r>
            <a:r>
              <a:rPr lang="ar-SA" sz="4200" dirty="0" smtClean="0">
                <a:solidFill>
                  <a:schemeClr val="accent5"/>
                </a:solidFill>
                <a:latin typeface="Times New Roman"/>
                <a:ea typeface="Times New Roman"/>
                <a:cs typeface="+mj-cs"/>
              </a:rPr>
              <a:t>الذي </a:t>
            </a:r>
            <a:r>
              <a:rPr lang="ar-SA" sz="4200" dirty="0">
                <a:solidFill>
                  <a:schemeClr val="accent5"/>
                </a:solidFill>
                <a:latin typeface="Times New Roman"/>
                <a:ea typeface="Times New Roman"/>
                <a:cs typeface="+mj-cs"/>
              </a:rPr>
              <a:t>يتحد بدوره مع أيون موجب كأيون الكالسيوم مكونا معدن </a:t>
            </a:r>
            <a:r>
              <a:rPr lang="ar-SA" sz="4200" dirty="0" err="1">
                <a:solidFill>
                  <a:schemeClr val="accent5"/>
                </a:solidFill>
                <a:latin typeface="Times New Roman"/>
                <a:ea typeface="Times New Roman"/>
                <a:cs typeface="+mj-cs"/>
              </a:rPr>
              <a:t>الأبت</a:t>
            </a:r>
            <a:r>
              <a:rPr lang="ar-IQ" sz="4200" dirty="0">
                <a:solidFill>
                  <a:schemeClr val="accent5"/>
                </a:solidFill>
                <a:latin typeface="Times New Roman"/>
                <a:ea typeface="Times New Roman"/>
                <a:cs typeface="+mj-cs"/>
              </a:rPr>
              <a:t>ا</a:t>
            </a:r>
            <a:r>
              <a:rPr lang="ar-SA" sz="4200" dirty="0" err="1">
                <a:solidFill>
                  <a:schemeClr val="accent5"/>
                </a:solidFill>
                <a:latin typeface="Times New Roman"/>
                <a:ea typeface="Times New Roman"/>
                <a:cs typeface="+mj-cs"/>
              </a:rPr>
              <a:t>يت</a:t>
            </a:r>
            <a:r>
              <a:rPr lang="ar-SA" sz="4200" dirty="0">
                <a:solidFill>
                  <a:schemeClr val="accent5"/>
                </a:solidFill>
                <a:latin typeface="Times New Roman"/>
                <a:ea typeface="Times New Roman"/>
                <a:cs typeface="+mj-cs"/>
              </a:rPr>
              <a:t> (</a:t>
            </a:r>
            <a:r>
              <a:rPr lang="en-GB" sz="4200" dirty="0">
                <a:solidFill>
                  <a:schemeClr val="accent5"/>
                </a:solidFill>
                <a:latin typeface="Simplified Arabic"/>
                <a:ea typeface="Times New Roman"/>
                <a:cs typeface="+mj-cs"/>
              </a:rPr>
              <a:t>(Apatite </a:t>
            </a:r>
            <a:r>
              <a:rPr lang="ar-IQ" sz="4200" dirty="0">
                <a:solidFill>
                  <a:schemeClr val="accent5"/>
                </a:solidFill>
                <a:latin typeface="Times New Roman"/>
                <a:ea typeface="Times New Roman"/>
                <a:cs typeface="+mj-cs"/>
              </a:rPr>
              <a:t> أو ما تسمى الصخور الفوسفاتية (</a:t>
            </a:r>
            <a:r>
              <a:rPr lang="ar-SA" sz="4200" dirty="0">
                <a:solidFill>
                  <a:schemeClr val="accent5"/>
                </a:solidFill>
                <a:latin typeface="Times New Roman"/>
                <a:ea typeface="Times New Roman"/>
                <a:cs typeface="+mj-cs"/>
              </a:rPr>
              <a:t>فوسفات الكالسيوم</a:t>
            </a:r>
            <a:r>
              <a:rPr lang="ar-IQ" sz="4200" dirty="0">
                <a:solidFill>
                  <a:schemeClr val="accent5"/>
                </a:solidFill>
                <a:latin typeface="Times New Roman"/>
                <a:ea typeface="Times New Roman"/>
                <a:cs typeface="+mj-cs"/>
              </a:rPr>
              <a:t>،</a:t>
            </a:r>
            <a:r>
              <a:rPr lang="en-GB" sz="4200" b="1" dirty="0">
                <a:solidFill>
                  <a:schemeClr val="accent5"/>
                </a:solidFill>
                <a:latin typeface="Simplified Arabic"/>
                <a:ea typeface="Times New Roman"/>
                <a:cs typeface="+mj-cs"/>
              </a:rPr>
              <a:t> CaHPO</a:t>
            </a:r>
            <a:r>
              <a:rPr lang="en-GB" sz="4200" b="1" baseline="-25000" dirty="0">
                <a:solidFill>
                  <a:schemeClr val="accent5"/>
                </a:solidFill>
                <a:latin typeface="Simplified Arabic"/>
                <a:ea typeface="Times New Roman"/>
                <a:cs typeface="+mj-cs"/>
              </a:rPr>
              <a:t>4</a:t>
            </a:r>
            <a:r>
              <a:rPr lang="en-GB" sz="4200" dirty="0">
                <a:solidFill>
                  <a:schemeClr val="accent5"/>
                </a:solidFill>
                <a:latin typeface="Simplified Arabic"/>
                <a:ea typeface="Times New Roman"/>
                <a:cs typeface="+mj-cs"/>
              </a:rPr>
              <a:t> </a:t>
            </a:r>
            <a:r>
              <a:rPr lang="en-GB" sz="4200" b="1" dirty="0" err="1">
                <a:solidFill>
                  <a:schemeClr val="accent5"/>
                </a:solidFill>
                <a:latin typeface="Simplified Arabic"/>
                <a:ea typeface="Times New Roman"/>
                <a:cs typeface="+mj-cs"/>
              </a:rPr>
              <a:t>Ca</a:t>
            </a:r>
            <a:r>
              <a:rPr lang="en-GB" sz="4200" b="1" dirty="0">
                <a:solidFill>
                  <a:schemeClr val="accent5"/>
                </a:solidFill>
                <a:latin typeface="Simplified Arabic"/>
                <a:ea typeface="Times New Roman"/>
                <a:cs typeface="+mj-cs"/>
              </a:rPr>
              <a:t>(H</a:t>
            </a:r>
            <a:r>
              <a:rPr lang="en-GB" sz="4200" b="1" baseline="-25000" dirty="0">
                <a:solidFill>
                  <a:schemeClr val="accent5"/>
                </a:solidFill>
                <a:latin typeface="Simplified Arabic"/>
                <a:ea typeface="Times New Roman"/>
                <a:cs typeface="+mj-cs"/>
              </a:rPr>
              <a:t>2</a:t>
            </a:r>
            <a:r>
              <a:rPr lang="en-GB" sz="4200" b="1" dirty="0">
                <a:solidFill>
                  <a:schemeClr val="accent5"/>
                </a:solidFill>
                <a:latin typeface="Simplified Arabic"/>
                <a:ea typeface="Times New Roman"/>
                <a:cs typeface="+mj-cs"/>
              </a:rPr>
              <a:t>PO</a:t>
            </a:r>
            <a:r>
              <a:rPr lang="en-GB" sz="4200" b="1" baseline="-25000" dirty="0">
                <a:solidFill>
                  <a:schemeClr val="accent5"/>
                </a:solidFill>
                <a:latin typeface="Simplified Arabic"/>
                <a:ea typeface="Times New Roman"/>
                <a:cs typeface="+mj-cs"/>
              </a:rPr>
              <a:t>4</a:t>
            </a:r>
            <a:r>
              <a:rPr lang="en-GB" sz="4200" b="1" dirty="0">
                <a:solidFill>
                  <a:schemeClr val="accent5"/>
                </a:solidFill>
                <a:latin typeface="Simplified Arabic"/>
                <a:ea typeface="Times New Roman"/>
                <a:cs typeface="+mj-cs"/>
              </a:rPr>
              <a:t>)</a:t>
            </a:r>
            <a:r>
              <a:rPr lang="en-GB" sz="4200" b="1" baseline="30000" dirty="0">
                <a:solidFill>
                  <a:schemeClr val="accent5"/>
                </a:solidFill>
                <a:latin typeface="Simplified Arabic"/>
                <a:ea typeface="Times New Roman"/>
                <a:cs typeface="+mj-cs"/>
              </a:rPr>
              <a:t>2</a:t>
            </a:r>
            <a:r>
              <a:rPr lang="en-GB" sz="4200" b="1" dirty="0">
                <a:solidFill>
                  <a:schemeClr val="accent5"/>
                </a:solidFill>
                <a:latin typeface="Simplified Arabic"/>
                <a:ea typeface="Times New Roman"/>
                <a:cs typeface="+mj-cs"/>
              </a:rPr>
              <a:t> or</a:t>
            </a:r>
            <a:r>
              <a:rPr lang="ar-SA" sz="4200" dirty="0">
                <a:solidFill>
                  <a:schemeClr val="accent5"/>
                </a:solidFill>
                <a:latin typeface="Times New Roman"/>
                <a:ea typeface="Times New Roman"/>
                <a:cs typeface="+mj-cs"/>
              </a:rPr>
              <a:t>) و الموجود في كثير من صخور القشرة الأرضية النارية منها و الرسوبية . و عندما </a:t>
            </a:r>
            <a:r>
              <a:rPr lang="ar-SA" sz="4200" dirty="0" err="1">
                <a:solidFill>
                  <a:schemeClr val="accent5"/>
                </a:solidFill>
                <a:latin typeface="Times New Roman"/>
                <a:ea typeface="Times New Roman"/>
                <a:cs typeface="+mj-cs"/>
              </a:rPr>
              <a:t>تتجوى</a:t>
            </a:r>
            <a:r>
              <a:rPr lang="ar-SA" sz="4200" dirty="0">
                <a:solidFill>
                  <a:schemeClr val="accent5"/>
                </a:solidFill>
                <a:latin typeface="Times New Roman"/>
                <a:ea typeface="Times New Roman"/>
                <a:cs typeface="+mj-cs"/>
              </a:rPr>
              <a:t> الصخور الحاوية على الفوسفات ينتقل أيون الفوسفات إلى الماء و من ثم إلى</a:t>
            </a:r>
            <a:r>
              <a:rPr lang="en-GB" sz="4200" dirty="0">
                <a:solidFill>
                  <a:schemeClr val="accent5"/>
                </a:solidFill>
                <a:latin typeface="Simplified Arabic"/>
                <a:ea typeface="Times New Roman"/>
                <a:cs typeface="+mj-cs"/>
              </a:rPr>
              <a:t> </a:t>
            </a:r>
            <a:r>
              <a:rPr lang="ar-SA" sz="4200" u="sng" dirty="0">
                <a:solidFill>
                  <a:schemeClr val="accent5"/>
                </a:solidFill>
                <a:latin typeface="Simplified Arabic"/>
                <a:ea typeface="Times New Roman"/>
                <a:cs typeface="+mj-cs"/>
                <a:hlinkClick r:id="rId2" tooltip="النباتات"/>
              </a:rPr>
              <a:t>النباتات</a:t>
            </a:r>
            <a:r>
              <a:rPr lang="en-GB" sz="4200" dirty="0">
                <a:solidFill>
                  <a:schemeClr val="accent5"/>
                </a:solidFill>
                <a:latin typeface="Simplified Arabic"/>
                <a:ea typeface="Times New Roman"/>
                <a:cs typeface="+mj-cs"/>
              </a:rPr>
              <a:t> ) </a:t>
            </a:r>
            <a:r>
              <a:rPr lang="ar-SA" sz="4200" dirty="0">
                <a:solidFill>
                  <a:schemeClr val="accent5"/>
                </a:solidFill>
                <a:latin typeface="Times New Roman"/>
                <a:ea typeface="Times New Roman"/>
                <a:cs typeface="+mj-cs"/>
              </a:rPr>
              <a:t>المنتجات ) </a:t>
            </a:r>
            <a:r>
              <a:rPr lang="ar-IQ" sz="4200" dirty="0">
                <a:solidFill>
                  <a:schemeClr val="accent5"/>
                </a:solidFill>
                <a:latin typeface="Times New Roman"/>
                <a:ea typeface="Times New Roman"/>
                <a:cs typeface="+mj-cs"/>
              </a:rPr>
              <a:t>التي</a:t>
            </a:r>
            <a:r>
              <a:rPr lang="ar-SA" sz="4200" dirty="0">
                <a:solidFill>
                  <a:schemeClr val="accent5"/>
                </a:solidFill>
                <a:latin typeface="Times New Roman"/>
                <a:ea typeface="Times New Roman"/>
                <a:cs typeface="+mj-cs"/>
              </a:rPr>
              <a:t> تمتصها عبر التربة ، و بعد ذلك إلى الكائنات الحية  (المستهلكات ) </a:t>
            </a:r>
            <a:r>
              <a:rPr lang="ar-IQ" sz="4200" dirty="0">
                <a:solidFill>
                  <a:schemeClr val="accent5"/>
                </a:solidFill>
                <a:latin typeface="Times New Roman"/>
                <a:ea typeface="Times New Roman"/>
                <a:cs typeface="+mj-cs"/>
              </a:rPr>
              <a:t>وتثبت في</a:t>
            </a:r>
            <a:r>
              <a:rPr lang="ar-SA" sz="4200" dirty="0">
                <a:solidFill>
                  <a:schemeClr val="accent5"/>
                </a:solidFill>
                <a:latin typeface="Times New Roman"/>
                <a:ea typeface="Times New Roman"/>
                <a:cs typeface="+mj-cs"/>
              </a:rPr>
              <a:t> الخلايا </a:t>
            </a:r>
            <a:r>
              <a:rPr lang="ar-IQ" sz="4200" dirty="0">
                <a:solidFill>
                  <a:schemeClr val="accent5"/>
                </a:solidFill>
                <a:latin typeface="Times New Roman"/>
                <a:ea typeface="Times New Roman"/>
                <a:cs typeface="+mj-cs"/>
              </a:rPr>
              <a:t>خلال العمليات</a:t>
            </a:r>
            <a:r>
              <a:rPr lang="ar-SA" sz="4200" dirty="0">
                <a:solidFill>
                  <a:schemeClr val="accent5"/>
                </a:solidFill>
                <a:latin typeface="Times New Roman"/>
                <a:ea typeface="Times New Roman"/>
                <a:cs typeface="+mj-cs"/>
              </a:rPr>
              <a:t> الايضية ، حيث يعتبر من العناصر الضرورية في تركيب الخلية الحية </a:t>
            </a:r>
            <a:r>
              <a:rPr lang="ar-IQ" sz="4200" dirty="0">
                <a:solidFill>
                  <a:schemeClr val="accent5"/>
                </a:solidFill>
                <a:latin typeface="Times New Roman"/>
                <a:ea typeface="Times New Roman"/>
                <a:cs typeface="+mj-cs"/>
              </a:rPr>
              <a:t>أو </a:t>
            </a:r>
            <a:r>
              <a:rPr lang="ar-SA" sz="4200" dirty="0">
                <a:solidFill>
                  <a:schemeClr val="accent5"/>
                </a:solidFill>
                <a:latin typeface="Times New Roman"/>
                <a:ea typeface="Times New Roman"/>
                <a:cs typeface="+mj-cs"/>
              </a:rPr>
              <a:t>تصبح مكونا رئيسيا من مكونات أغشية الخلايا كذلك له دور رئيسي في العمليات الايضية </a:t>
            </a:r>
            <a:r>
              <a:rPr lang="ar-SA" sz="4200" dirty="0" smtClean="0">
                <a:solidFill>
                  <a:schemeClr val="accent5"/>
                </a:solidFill>
                <a:latin typeface="Times New Roman"/>
                <a:ea typeface="Times New Roman"/>
                <a:cs typeface="+mj-cs"/>
              </a:rPr>
              <a:t>لإنتاج </a:t>
            </a:r>
            <a:r>
              <a:rPr lang="ar-SA" sz="4200" dirty="0">
                <a:solidFill>
                  <a:schemeClr val="accent5"/>
                </a:solidFill>
                <a:latin typeface="Times New Roman"/>
                <a:ea typeface="Times New Roman"/>
                <a:cs typeface="+mj-cs"/>
              </a:rPr>
              <a:t>جزيئة</a:t>
            </a:r>
            <a:r>
              <a:rPr lang="ar-SA" sz="4200" dirty="0" smtClean="0">
                <a:solidFill>
                  <a:schemeClr val="accent5"/>
                </a:solidFill>
                <a:latin typeface="Times New Roman"/>
                <a:ea typeface="Times New Roman"/>
                <a:cs typeface="+mj-cs"/>
              </a:rPr>
              <a:t>{</a:t>
            </a:r>
            <a:r>
              <a:rPr lang="ar-IQ" sz="4200" dirty="0" smtClean="0">
                <a:solidFill>
                  <a:schemeClr val="accent5"/>
                </a:solidFill>
                <a:latin typeface="Times New Roman"/>
                <a:ea typeface="Times New Roman"/>
                <a:cs typeface="+mj-cs"/>
              </a:rPr>
              <a:t>(</a:t>
            </a:r>
            <a:r>
              <a:rPr lang="en-GB" sz="4200" dirty="0" smtClean="0">
                <a:solidFill>
                  <a:schemeClr val="accent5"/>
                </a:solidFill>
                <a:latin typeface="Simplified Arabic"/>
                <a:ea typeface="Times New Roman"/>
                <a:cs typeface="+mj-cs"/>
              </a:rPr>
              <a:t>DNA</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و</a:t>
            </a:r>
            <a:r>
              <a:rPr lang="en-GB" sz="4200" dirty="0">
                <a:solidFill>
                  <a:schemeClr val="accent5"/>
                </a:solidFill>
                <a:latin typeface="Simplified Arabic"/>
                <a:ea typeface="Times New Roman"/>
                <a:cs typeface="+mj-cs"/>
              </a:rPr>
              <a:t> RNA </a:t>
            </a:r>
            <a:r>
              <a:rPr lang="ar-SA" sz="4200" dirty="0">
                <a:solidFill>
                  <a:schemeClr val="accent5"/>
                </a:solidFill>
                <a:latin typeface="Times New Roman"/>
                <a:ea typeface="Times New Roman"/>
                <a:cs typeface="+mj-cs"/>
              </a:rPr>
              <a:t>و </a:t>
            </a:r>
            <a:r>
              <a:rPr lang="en-GB" sz="4200" dirty="0" smtClean="0">
                <a:solidFill>
                  <a:schemeClr val="accent5"/>
                </a:solidFill>
                <a:latin typeface="Simplified Arabic"/>
                <a:ea typeface="Times New Roman"/>
                <a:cs typeface="+mj-cs"/>
              </a:rPr>
              <a:t>ATP </a:t>
            </a:r>
            <a:r>
              <a:rPr lang="ar-IQ" sz="4200" dirty="0" smtClean="0">
                <a:solidFill>
                  <a:schemeClr val="accent5"/>
                </a:solidFill>
                <a:latin typeface="Simplified Arabic"/>
                <a:ea typeface="Times New Roman"/>
                <a:cs typeface="+mj-cs"/>
              </a:rPr>
              <a:t> </a:t>
            </a:r>
            <a:r>
              <a:rPr lang="ar-SA" sz="4200" dirty="0" smtClean="0">
                <a:solidFill>
                  <a:schemeClr val="accent5"/>
                </a:solidFill>
                <a:latin typeface="Times New Roman"/>
                <a:ea typeface="Times New Roman"/>
                <a:cs typeface="+mj-cs"/>
              </a:rPr>
              <a:t>ثلاثي </a:t>
            </a:r>
            <a:r>
              <a:rPr lang="ar-SA" sz="4200" dirty="0">
                <a:solidFill>
                  <a:schemeClr val="accent5"/>
                </a:solidFill>
                <a:latin typeface="Times New Roman"/>
                <a:ea typeface="Times New Roman"/>
                <a:cs typeface="+mj-cs"/>
              </a:rPr>
              <a:t>فوسفات </a:t>
            </a:r>
            <a:r>
              <a:rPr lang="ar-SA" sz="4200" dirty="0" err="1">
                <a:solidFill>
                  <a:schemeClr val="accent5"/>
                </a:solidFill>
                <a:latin typeface="Times New Roman"/>
                <a:ea typeface="Times New Roman"/>
                <a:cs typeface="+mj-cs"/>
              </a:rPr>
              <a:t>الأدينوسين</a:t>
            </a:r>
            <a:r>
              <a:rPr lang="ar-SA" sz="4200" dirty="0">
                <a:solidFill>
                  <a:schemeClr val="accent5"/>
                </a:solidFill>
                <a:latin typeface="Times New Roman"/>
                <a:ea typeface="Times New Roman"/>
                <a:cs typeface="+mj-cs"/>
              </a:rPr>
              <a:t>)}،  وكذلك في عمليات النمو ،و مع موت</a:t>
            </a:r>
            <a:r>
              <a:rPr lang="en-GB" sz="4200" dirty="0">
                <a:solidFill>
                  <a:schemeClr val="accent5"/>
                </a:solidFill>
                <a:latin typeface="Simplified Arabic"/>
                <a:ea typeface="Times New Roman"/>
                <a:cs typeface="+mj-cs"/>
              </a:rPr>
              <a:t> </a:t>
            </a:r>
            <a:r>
              <a:rPr lang="ar-SA" sz="4200" u="sng" dirty="0">
                <a:solidFill>
                  <a:schemeClr val="accent5"/>
                </a:solidFill>
                <a:latin typeface="Simplified Arabic"/>
                <a:ea typeface="Times New Roman"/>
                <a:cs typeface="+mj-cs"/>
                <a:hlinkClick r:id="rId2" tooltip="النباتات"/>
              </a:rPr>
              <a:t>النباتات</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و الحيوانات يعود الفوسفات إلى الماء و التربة . و تستقر غالبية الفوسفات في نهاية المطاف في المحيطات حيث تصبح جزءا من الصخور الرسوبية التي تتشكل على قاع المحيط ، و إذا ما وصلت هذه الصخور من جديد إلى سطح الأرض فإنها ستحرر ما تحويه من فوسفات عن طريق التجوية أو التعدين . وهنالك نوعان من الكائنات الحية يلعبان دورا مهما في دورة الفوسفور في الطبيعة هما الإنسان الذي يعدن الفوسفات و يستخدمه كمخصب للتربة ، و الطيور التي تأكل أسماك المحيط و تعيد ما تحويه هذه الأسماك من فوسفور إلى اليابسة عن طريق فضلاتها ، و هو ما يعرف </a:t>
            </a:r>
            <a:r>
              <a:rPr lang="ar-SA" sz="4200" dirty="0" err="1">
                <a:solidFill>
                  <a:schemeClr val="accent5"/>
                </a:solidFill>
                <a:latin typeface="Times New Roman"/>
                <a:ea typeface="Times New Roman"/>
                <a:cs typeface="+mj-cs"/>
              </a:rPr>
              <a:t>بالغوانو</a:t>
            </a:r>
            <a:r>
              <a:rPr lang="ar-SA" sz="4200" dirty="0">
                <a:solidFill>
                  <a:schemeClr val="accent5"/>
                </a:solidFill>
                <a:latin typeface="Times New Roman"/>
                <a:ea typeface="Times New Roman"/>
                <a:cs typeface="+mj-cs"/>
              </a:rPr>
              <a:t> </a:t>
            </a:r>
            <a:r>
              <a:rPr lang="en-GB" sz="4200" dirty="0">
                <a:solidFill>
                  <a:schemeClr val="accent5"/>
                </a:solidFill>
                <a:latin typeface="Simplified Arabic"/>
                <a:ea typeface="Times New Roman"/>
                <a:cs typeface="+mj-cs"/>
              </a:rPr>
              <a:t>(Guano) </a:t>
            </a:r>
            <a:r>
              <a:rPr lang="ar-SA" sz="4200" dirty="0">
                <a:solidFill>
                  <a:schemeClr val="accent5"/>
                </a:solidFill>
                <a:latin typeface="Times New Roman"/>
                <a:ea typeface="Times New Roman"/>
                <a:cs typeface="+mj-cs"/>
              </a:rPr>
              <a:t>،</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فعلى سبيل المثال كان الأردن في يوم من الأيام مغمورا بماء البحر مما أدى إلى تشكل </a:t>
            </a:r>
            <a:r>
              <a:rPr lang="ar-IQ" sz="4200" dirty="0" smtClean="0">
                <a:solidFill>
                  <a:schemeClr val="accent5"/>
                </a:solidFill>
                <a:latin typeface="Times New Roman"/>
                <a:ea typeface="Times New Roman"/>
                <a:cs typeface="+mj-cs"/>
              </a:rPr>
              <a:t>مواضع</a:t>
            </a:r>
            <a:r>
              <a:rPr lang="ar-SA" sz="4200" dirty="0" smtClean="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فوسفاتية كبيرة جرى و يجري في أيامنا الحالية تعدينها . و مثل هذا النشاط يسارع من دورة الفوسفور في الطبيعة بل و يعمل على تركيزه في مناطق معينة عند مصبات الأنهار و في الأماكن التي يجري التخلص عندها من مياه الصرف الصحي . و هذا بدوره يؤدي إلى الإثراء الغذائي </a:t>
            </a:r>
            <a:r>
              <a:rPr lang="en-GB" sz="4200" dirty="0">
                <a:solidFill>
                  <a:schemeClr val="accent5"/>
                </a:solidFill>
                <a:latin typeface="Simplified Arabic"/>
                <a:ea typeface="Times New Roman"/>
                <a:cs typeface="+mj-cs"/>
              </a:rPr>
              <a:t>( Eutrophication) </a:t>
            </a:r>
            <a:r>
              <a:rPr lang="ar-SA" sz="4200" dirty="0">
                <a:solidFill>
                  <a:schemeClr val="accent5"/>
                </a:solidFill>
                <a:latin typeface="Times New Roman"/>
                <a:ea typeface="Times New Roman"/>
                <a:cs typeface="+mj-cs"/>
              </a:rPr>
              <a:t>الذي يعمل على ازدهار أنواع من الكائنات الحية على حساب أنواع أخرى</a:t>
            </a:r>
            <a:r>
              <a:rPr lang="en-GB" sz="4200" dirty="0">
                <a:solidFill>
                  <a:schemeClr val="accent5"/>
                </a:solidFill>
                <a:latin typeface="Simplified Arabic"/>
                <a:ea typeface="Times New Roman"/>
                <a:cs typeface="+mj-cs"/>
              </a:rPr>
              <a:t>) </a:t>
            </a:r>
            <a:r>
              <a:rPr lang="ar-IQ" sz="4200" dirty="0">
                <a:solidFill>
                  <a:schemeClr val="accent5"/>
                </a:solidFill>
                <a:latin typeface="Times New Roman"/>
                <a:ea typeface="Times New Roman"/>
                <a:cs typeface="+mj-cs"/>
              </a:rPr>
              <a:t> وهو يعني </a:t>
            </a:r>
            <a:r>
              <a:rPr lang="ar-SA" sz="4200" dirty="0">
                <a:solidFill>
                  <a:schemeClr val="accent5"/>
                </a:solidFill>
                <a:latin typeface="Times New Roman"/>
                <a:ea typeface="Times New Roman"/>
                <a:cs typeface="+mj-cs"/>
              </a:rPr>
              <a:t>إذا زادت كمية النيتروجين في مياه البحيرات أو السدود مثلا عن حد معين تكاثرت الطحالب كثيرا ، مما يؤدي إلى استهلاك الأكسجين الذائب في المياه في تلك البحيرة و بالتالي قتل الأحياء التي تتنفس الأوكسجين كالأسماك مثلا ، نطلق على هذه الحالة الإثراء الغذائي ) و بالتالي إلى حدوث</a:t>
            </a:r>
            <a:r>
              <a:rPr lang="en-GB" sz="4200" dirty="0">
                <a:solidFill>
                  <a:schemeClr val="accent5"/>
                </a:solidFill>
                <a:latin typeface="Simplified Arabic"/>
                <a:ea typeface="Times New Roman"/>
                <a:cs typeface="+mj-cs"/>
              </a:rPr>
              <a:t> </a:t>
            </a:r>
            <a:r>
              <a:rPr lang="ar-SA" sz="4200" u="sng" dirty="0">
                <a:solidFill>
                  <a:schemeClr val="accent5"/>
                </a:solidFill>
                <a:latin typeface="Simplified Arabic"/>
                <a:ea typeface="Times New Roman"/>
                <a:cs typeface="+mj-cs"/>
                <a:hlinkClick r:id="rId3" tooltip="التلوث البيئي"/>
              </a:rPr>
              <a:t>تلوث</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للمياه</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وخلاصة القول ، يعد الفسفور </a:t>
            </a:r>
            <a:r>
              <a:rPr lang="ar-SA" sz="4200" dirty="0" err="1">
                <a:solidFill>
                  <a:schemeClr val="accent5"/>
                </a:solidFill>
                <a:latin typeface="Times New Roman"/>
                <a:ea typeface="Times New Roman"/>
                <a:cs typeface="+mj-cs"/>
              </a:rPr>
              <a:t>اللاعضوي</a:t>
            </a:r>
            <a:r>
              <a:rPr lang="ar-SA" sz="4200" dirty="0">
                <a:solidFill>
                  <a:schemeClr val="accent5"/>
                </a:solidFill>
                <a:latin typeface="Times New Roman"/>
                <a:ea typeface="Times New Roman"/>
                <a:cs typeface="+mj-cs"/>
              </a:rPr>
              <a:t> اقل وفرة في الطبيعة مقارنة مع النتروجين وخزينة الصخور الفوسفاتية وبقايا فضلات الكائنات الحية والمتحجرات ويتحرر الفسفور بسبب عمليات التعرية و الانجراف والتنقيب ويمتص من التربة عل هيئه فوسفات التي تكون جاهزة للامتصاص من قبل النباتات وتمتص النباتات الفسفور </a:t>
            </a:r>
            <a:r>
              <a:rPr lang="ar-SA" sz="4200" dirty="0" err="1">
                <a:solidFill>
                  <a:schemeClr val="accent5"/>
                </a:solidFill>
                <a:latin typeface="Times New Roman"/>
                <a:ea typeface="Times New Roman"/>
                <a:cs typeface="+mj-cs"/>
              </a:rPr>
              <a:t>اللاعضوي</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ويتحول الى حالة عضوية ومنها ينتقل الى الحيوانات </a:t>
            </a:r>
            <a:r>
              <a:rPr lang="ar-SA" sz="4200" dirty="0" err="1" smtClean="0">
                <a:solidFill>
                  <a:schemeClr val="accent5"/>
                </a:solidFill>
                <a:latin typeface="Times New Roman"/>
                <a:ea typeface="Times New Roman"/>
                <a:cs typeface="+mj-cs"/>
              </a:rPr>
              <a:t>المتغ</a:t>
            </a:r>
            <a:r>
              <a:rPr lang="ar-IQ" sz="4200" dirty="0" smtClean="0">
                <a:solidFill>
                  <a:schemeClr val="accent5"/>
                </a:solidFill>
                <a:latin typeface="Times New Roman"/>
                <a:ea typeface="Times New Roman"/>
                <a:cs typeface="+mj-cs"/>
              </a:rPr>
              <a:t>ذ</a:t>
            </a:r>
            <a:r>
              <a:rPr lang="ar-SA" sz="4200" dirty="0" err="1" smtClean="0">
                <a:solidFill>
                  <a:schemeClr val="accent5"/>
                </a:solidFill>
                <a:latin typeface="Times New Roman"/>
                <a:ea typeface="Times New Roman"/>
                <a:cs typeface="+mj-cs"/>
              </a:rPr>
              <a:t>ية</a:t>
            </a:r>
            <a:r>
              <a:rPr lang="ar-SA" sz="4200" dirty="0" smtClean="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على النباتات وعند موت هذه الاحياء سوف تعمل بكتريا خاصة موجوده في التربة والماء على تحويله الى حاله غير عضوية لتتكرر دورته في الطبيعة وكما في </a:t>
            </a:r>
            <a:r>
              <a:rPr lang="ar-IQ" sz="4200" dirty="0" smtClean="0">
                <a:solidFill>
                  <a:schemeClr val="accent5"/>
                </a:solidFill>
                <a:latin typeface="Times New Roman"/>
                <a:ea typeface="Times New Roman"/>
                <a:cs typeface="+mj-cs"/>
              </a:rPr>
              <a:t>الشريحة السابقة</a:t>
            </a:r>
            <a:r>
              <a:rPr lang="ar-SA" sz="4200" dirty="0" smtClean="0">
                <a:solidFill>
                  <a:schemeClr val="accent5"/>
                </a:solidFill>
                <a:latin typeface="Times New Roman"/>
                <a:ea typeface="Times New Roman"/>
                <a:cs typeface="+mj-cs"/>
              </a:rPr>
              <a:t>. </a:t>
            </a:r>
            <a:endParaRPr lang="en-US" sz="4200" dirty="0">
              <a:solidFill>
                <a:schemeClr val="accent5"/>
              </a:solidFill>
              <a:latin typeface="Times New Roman"/>
              <a:ea typeface="Times New Roman"/>
              <a:cs typeface="+mj-cs"/>
            </a:endParaRPr>
          </a:p>
          <a:p>
            <a:pPr algn="r"/>
            <a:r>
              <a:rPr lang="en-GB" dirty="0">
                <a:latin typeface="Simplified Arabic"/>
                <a:ea typeface="Times New Roman"/>
              </a:rPr>
              <a:t> </a:t>
            </a:r>
            <a:endParaRPr lang="ar-IQ" dirty="0"/>
          </a:p>
        </p:txBody>
      </p:sp>
    </p:spTree>
    <p:extLst>
      <p:ext uri="{BB962C8B-B14F-4D97-AF65-F5344CB8AC3E}">
        <p14:creationId xmlns:p14="http://schemas.microsoft.com/office/powerpoint/2010/main" val="816918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3415" y="905307"/>
            <a:ext cx="11664462" cy="2254463"/>
          </a:xfrm>
          <a:prstGeom prst="rect">
            <a:avLst/>
          </a:prstGeom>
        </p:spPr>
        <p:txBody>
          <a:bodyPr wrap="square">
            <a:spAutoFit/>
          </a:bodyPr>
          <a:lstStyle/>
          <a:p>
            <a:pPr algn="just" rtl="1">
              <a:spcBef>
                <a:spcPts val="500"/>
              </a:spcBef>
              <a:spcAft>
                <a:spcPts val="500"/>
              </a:spcAft>
            </a:pPr>
            <a:r>
              <a:rPr lang="ar-SA" sz="4000" b="1" u="sng" dirty="0" err="1" smtClean="0">
                <a:solidFill>
                  <a:srgbClr val="FF0000"/>
                </a:solidFill>
                <a:latin typeface="Times New Roman"/>
                <a:ea typeface="Times New Roman"/>
                <a:cs typeface="Traditional Arabic"/>
              </a:rPr>
              <a:t>ثالثا:الدورات</a:t>
            </a:r>
            <a:r>
              <a:rPr lang="ar-SA" sz="4000" b="1" u="sng" dirty="0" smtClean="0">
                <a:solidFill>
                  <a:srgbClr val="FF0000"/>
                </a:solidFill>
                <a:latin typeface="Times New Roman"/>
                <a:ea typeface="Times New Roman"/>
                <a:cs typeface="Traditional Arabic"/>
              </a:rPr>
              <a:t> الغازية  </a:t>
            </a:r>
            <a:r>
              <a:rPr lang="en-GB" sz="4000" b="1" u="sng" dirty="0" smtClean="0">
                <a:solidFill>
                  <a:srgbClr val="FF0000"/>
                </a:solidFill>
                <a:latin typeface="Times New Roman"/>
                <a:ea typeface="Times New Roman"/>
                <a:cs typeface="Traditional Arabic"/>
              </a:rPr>
              <a:t>Gaseous Cycles</a:t>
            </a:r>
            <a:endParaRPr lang="en-US" sz="2000" dirty="0" smtClean="0">
              <a:solidFill>
                <a:srgbClr val="FF0000"/>
              </a:solidFill>
              <a:latin typeface="Times New Roman"/>
              <a:ea typeface="Times New Roman"/>
              <a:cs typeface="Traditional Arabic"/>
            </a:endParaRPr>
          </a:p>
          <a:p>
            <a:pPr algn="just" rtl="1">
              <a:spcBef>
                <a:spcPts val="500"/>
              </a:spcBef>
              <a:spcAft>
                <a:spcPts val="500"/>
              </a:spcAft>
            </a:pPr>
            <a:r>
              <a:rPr lang="ar-IQ" sz="2800" b="1" dirty="0" smtClean="0">
                <a:solidFill>
                  <a:srgbClr val="FF0000"/>
                </a:solidFill>
                <a:latin typeface="Times New Roman"/>
                <a:ea typeface="Times New Roman"/>
                <a:cs typeface="Simplified Arabic"/>
              </a:rPr>
              <a:t>التي يتم فيها تدوير الغازات وتساهم فيها الكائنات الحية ومحيطها</a:t>
            </a:r>
            <a:r>
              <a:rPr lang="ar-SA" sz="2800" b="1" dirty="0" smtClean="0">
                <a:solidFill>
                  <a:srgbClr val="FF0000"/>
                </a:solidFill>
                <a:latin typeface="Times New Roman"/>
                <a:ea typeface="Times New Roman"/>
                <a:cs typeface="Simplified Arabic"/>
              </a:rPr>
              <a:t> ، </a:t>
            </a:r>
            <a:r>
              <a:rPr lang="ar-IQ" sz="2800" b="1" dirty="0" smtClean="0">
                <a:solidFill>
                  <a:srgbClr val="FF0000"/>
                </a:solidFill>
                <a:latin typeface="Times New Roman"/>
                <a:ea typeface="Times New Roman"/>
                <a:cs typeface="Simplified Arabic"/>
              </a:rPr>
              <a:t>حيث يكون</a:t>
            </a:r>
            <a:r>
              <a:rPr lang="ar-SA" sz="2800" b="1" dirty="0" smtClean="0">
                <a:solidFill>
                  <a:srgbClr val="FF0000"/>
                </a:solidFill>
                <a:latin typeface="Times New Roman"/>
                <a:ea typeface="Times New Roman"/>
                <a:cs typeface="Simplified Arabic"/>
              </a:rPr>
              <a:t> الغلاف </a:t>
            </a:r>
            <a:r>
              <a:rPr lang="ar-IQ" sz="2800" b="1" dirty="0" smtClean="0">
                <a:solidFill>
                  <a:srgbClr val="FF0000"/>
                </a:solidFill>
                <a:latin typeface="Times New Roman"/>
                <a:ea typeface="Times New Roman"/>
                <a:cs typeface="Simplified Arabic"/>
              </a:rPr>
              <a:t>الجوي هو المصدر</a:t>
            </a:r>
            <a:r>
              <a:rPr lang="ar-SA" sz="2800" b="1" dirty="0" smtClean="0">
                <a:solidFill>
                  <a:srgbClr val="FF0000"/>
                </a:solidFill>
                <a:latin typeface="Times New Roman"/>
                <a:ea typeface="Times New Roman"/>
                <a:cs typeface="Simplified Arabic"/>
              </a:rPr>
              <a:t> والمستودع </a:t>
            </a:r>
            <a:r>
              <a:rPr lang="ar-IQ" sz="2800" b="1" dirty="0" smtClean="0">
                <a:solidFill>
                  <a:srgbClr val="FF0000"/>
                </a:solidFill>
                <a:latin typeface="Times New Roman"/>
                <a:ea typeface="Times New Roman"/>
                <a:cs typeface="Simplified Arabic"/>
              </a:rPr>
              <a:t>الاساسي</a:t>
            </a:r>
            <a:r>
              <a:rPr lang="ar-SA" sz="2800" b="1" dirty="0" smtClean="0">
                <a:solidFill>
                  <a:srgbClr val="FF0000"/>
                </a:solidFill>
                <a:latin typeface="Times New Roman"/>
                <a:ea typeface="Times New Roman"/>
                <a:cs typeface="Simplified Arabic"/>
              </a:rPr>
              <a:t> لها.</a:t>
            </a:r>
            <a:endParaRPr lang="en-US" sz="2000" dirty="0" smtClean="0">
              <a:solidFill>
                <a:srgbClr val="FF0000"/>
              </a:solidFill>
              <a:latin typeface="Times New Roman"/>
              <a:ea typeface="Times New Roman"/>
              <a:cs typeface="Traditional Arabic"/>
            </a:endParaRPr>
          </a:p>
          <a:p>
            <a:pPr algn="r"/>
            <a:r>
              <a:rPr lang="ar-IQ" sz="3200" b="1" dirty="0" smtClean="0">
                <a:solidFill>
                  <a:srgbClr val="FF0000"/>
                </a:solidFill>
                <a:latin typeface="Times New Roman"/>
                <a:ea typeface="Times New Roman"/>
                <a:cs typeface="Simplified Arabic"/>
              </a:rPr>
              <a:t>)</a:t>
            </a:r>
            <a:r>
              <a:rPr lang="en-GB" sz="3200" b="1" dirty="0" smtClean="0">
                <a:solidFill>
                  <a:srgbClr val="FF0000"/>
                </a:solidFill>
                <a:latin typeface="Times New Roman"/>
                <a:ea typeface="Times New Roman"/>
                <a:cs typeface="Simplified Arabic"/>
              </a:rPr>
              <a:t>NITROGEN CYCLE</a:t>
            </a:r>
            <a:r>
              <a:rPr lang="ar-SA" sz="3200" b="1" dirty="0">
                <a:solidFill>
                  <a:srgbClr val="FF0000"/>
                </a:solidFill>
                <a:ea typeface="Times New Roman"/>
                <a:cs typeface="Simplified Arabic"/>
              </a:rPr>
              <a:t> 1-دورة النيتروجين</a:t>
            </a:r>
            <a:r>
              <a:rPr lang="ar-SA" sz="3200" dirty="0">
                <a:solidFill>
                  <a:srgbClr val="FF0000"/>
                </a:solidFill>
                <a:ea typeface="Times New Roman"/>
                <a:cs typeface="Times New Roman"/>
              </a:rPr>
              <a:t> </a:t>
            </a:r>
            <a:r>
              <a:rPr lang="ar-IQ" sz="3200" dirty="0" smtClean="0">
                <a:solidFill>
                  <a:srgbClr val="FF0000"/>
                </a:solidFill>
                <a:ea typeface="Times New Roman"/>
                <a:cs typeface="Times New Roman"/>
              </a:rPr>
              <a:t>  ( </a:t>
            </a:r>
            <a:endParaRPr lang="ar-IQ" dirty="0">
              <a:solidFill>
                <a:srgbClr val="FF0000"/>
              </a:solidFill>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1508" y="3362938"/>
            <a:ext cx="7280030" cy="3377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707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791308" y="550985"/>
            <a:ext cx="10515600" cy="5486399"/>
          </a:xfrm>
        </p:spPr>
        <p:txBody>
          <a:bodyPr>
            <a:normAutofit fontScale="77500" lnSpcReduction="20000"/>
          </a:bodyPr>
          <a:lstStyle/>
          <a:p>
            <a:pPr algn="just" rtl="1">
              <a:lnSpc>
                <a:spcPct val="150000"/>
              </a:lnSpc>
              <a:spcAft>
                <a:spcPts val="0"/>
              </a:spcAft>
            </a:pPr>
            <a:r>
              <a:rPr lang="ar-SA" dirty="0">
                <a:solidFill>
                  <a:schemeClr val="accent5"/>
                </a:solidFill>
                <a:latin typeface="Times New Roman"/>
                <a:ea typeface="Times New Roman"/>
                <a:cs typeface="Times New Roman"/>
              </a:rPr>
              <a:t>تمتص النباتات النتروجين من التربة بشكل نترات وتحولها الى بروتينات حيث تتغذ عليها الحيوانات عن طريق اعتمادها على النباتات وعند موت الكائنات الحية </a:t>
            </a:r>
            <a:r>
              <a:rPr lang="ar-SA" dirty="0" err="1">
                <a:solidFill>
                  <a:schemeClr val="accent5"/>
                </a:solidFill>
                <a:latin typeface="Times New Roman"/>
                <a:ea typeface="Times New Roman"/>
                <a:cs typeface="Times New Roman"/>
              </a:rPr>
              <a:t>فانها</a:t>
            </a:r>
            <a:r>
              <a:rPr lang="ar-SA" dirty="0">
                <a:solidFill>
                  <a:schemeClr val="accent5"/>
                </a:solidFill>
                <a:latin typeface="Times New Roman"/>
                <a:ea typeface="Times New Roman"/>
                <a:cs typeface="Times New Roman"/>
              </a:rPr>
              <a:t> تتفسخ بفعل احياء </a:t>
            </a:r>
            <a:endParaRPr lang="en-US" dirty="0">
              <a:solidFill>
                <a:schemeClr val="accent5"/>
              </a:solidFill>
              <a:latin typeface="Times New Roman"/>
              <a:ea typeface="Times New Roman"/>
              <a:cs typeface="Simplified Arabic"/>
            </a:endParaRPr>
          </a:p>
          <a:p>
            <a:pPr algn="just" rtl="1">
              <a:lnSpc>
                <a:spcPct val="150000"/>
              </a:lnSpc>
              <a:spcAft>
                <a:spcPts val="0"/>
              </a:spcAft>
            </a:pPr>
            <a:r>
              <a:rPr lang="ar-SA" dirty="0">
                <a:solidFill>
                  <a:schemeClr val="accent5"/>
                </a:solidFill>
                <a:latin typeface="Times New Roman"/>
                <a:ea typeface="Times New Roman"/>
                <a:cs typeface="Times New Roman"/>
              </a:rPr>
              <a:t>دقيقة خاصة كالبكتريا والفطريات لتحولها الى مركبات </a:t>
            </a:r>
            <a:r>
              <a:rPr lang="ar-SA" dirty="0" err="1">
                <a:solidFill>
                  <a:schemeClr val="accent5"/>
                </a:solidFill>
                <a:latin typeface="Times New Roman"/>
                <a:ea typeface="Times New Roman"/>
                <a:cs typeface="Times New Roman"/>
              </a:rPr>
              <a:t>نتروجينية</a:t>
            </a:r>
            <a:r>
              <a:rPr lang="ar-SA" dirty="0">
                <a:solidFill>
                  <a:schemeClr val="accent5"/>
                </a:solidFill>
                <a:latin typeface="Times New Roman"/>
                <a:ea typeface="Times New Roman"/>
                <a:cs typeface="Times New Roman"/>
              </a:rPr>
              <a:t> عضوية تعيدها الى التربة مرة ثانية وتوجد في التربة </a:t>
            </a:r>
            <a:r>
              <a:rPr lang="ar-SA" dirty="0" err="1">
                <a:solidFill>
                  <a:schemeClr val="accent5"/>
                </a:solidFill>
                <a:latin typeface="Times New Roman"/>
                <a:ea typeface="Times New Roman"/>
                <a:cs typeface="Times New Roman"/>
              </a:rPr>
              <a:t>بكتيربا</a:t>
            </a:r>
            <a:r>
              <a:rPr lang="ar-SA" dirty="0">
                <a:solidFill>
                  <a:schemeClr val="accent5"/>
                </a:solidFill>
                <a:latin typeface="Times New Roman"/>
                <a:ea typeface="Times New Roman"/>
                <a:cs typeface="Times New Roman"/>
              </a:rPr>
              <a:t> </a:t>
            </a:r>
            <a:r>
              <a:rPr lang="ar-SA" dirty="0" smtClean="0">
                <a:solidFill>
                  <a:schemeClr val="accent5"/>
                </a:solidFill>
                <a:latin typeface="Times New Roman"/>
                <a:ea typeface="Times New Roman"/>
                <a:cs typeface="Times New Roman"/>
              </a:rPr>
              <a:t>خاص</a:t>
            </a:r>
            <a:r>
              <a:rPr lang="ar-IQ" dirty="0" smtClean="0">
                <a:solidFill>
                  <a:schemeClr val="accent5"/>
                </a:solidFill>
                <a:latin typeface="Times New Roman"/>
                <a:ea typeface="Times New Roman"/>
                <a:cs typeface="Times New Roman"/>
              </a:rPr>
              <a:t>ة </a:t>
            </a:r>
            <a:r>
              <a:rPr lang="en-GB" dirty="0" smtClean="0">
                <a:solidFill>
                  <a:schemeClr val="accent5"/>
                </a:solidFill>
                <a:latin typeface="Times New Roman"/>
                <a:ea typeface="Times New Roman"/>
                <a:cs typeface="Times New Roman"/>
              </a:rPr>
              <a:t> </a:t>
            </a:r>
            <a:r>
              <a:rPr lang="en-GB" dirty="0">
                <a:solidFill>
                  <a:schemeClr val="accent5"/>
                </a:solidFill>
                <a:latin typeface="Times New Roman"/>
                <a:ea typeface="Times New Roman"/>
                <a:cs typeface="Times New Roman"/>
              </a:rPr>
              <a:t>)</a:t>
            </a:r>
            <a:r>
              <a:rPr lang="ar-SA" dirty="0">
                <a:solidFill>
                  <a:schemeClr val="accent5"/>
                </a:solidFill>
                <a:latin typeface="Times New Roman"/>
                <a:ea typeface="Times New Roman"/>
                <a:cs typeface="Times New Roman"/>
              </a:rPr>
              <a:t>بكتريا البقوليات</a:t>
            </a:r>
            <a:r>
              <a:rPr lang="en-GB" dirty="0">
                <a:solidFill>
                  <a:schemeClr val="accent5"/>
                </a:solidFill>
                <a:latin typeface="Times New Roman"/>
                <a:ea typeface="Times New Roman"/>
                <a:cs typeface="Times New Roman"/>
              </a:rPr>
              <a:t> ( </a:t>
            </a:r>
            <a:r>
              <a:rPr lang="ar-SA" dirty="0">
                <a:solidFill>
                  <a:schemeClr val="accent5"/>
                </a:solidFill>
                <a:latin typeface="Times New Roman"/>
                <a:ea typeface="Times New Roman"/>
                <a:cs typeface="Times New Roman"/>
              </a:rPr>
              <a:t>تعتمد عل مركبات النتروجين في فعالياتها الحيوية حيث تحولها الى مركبات </a:t>
            </a:r>
            <a:r>
              <a:rPr lang="ar-SA" dirty="0" err="1">
                <a:solidFill>
                  <a:schemeClr val="accent5"/>
                </a:solidFill>
                <a:latin typeface="Times New Roman"/>
                <a:ea typeface="Times New Roman"/>
                <a:cs typeface="Times New Roman"/>
              </a:rPr>
              <a:t>نتروجينية</a:t>
            </a:r>
            <a:r>
              <a:rPr lang="ar-SA" dirty="0">
                <a:solidFill>
                  <a:schemeClr val="accent5"/>
                </a:solidFill>
                <a:latin typeface="Times New Roman"/>
                <a:ea typeface="Times New Roman"/>
                <a:cs typeface="Times New Roman"/>
              </a:rPr>
              <a:t> </a:t>
            </a:r>
            <a:r>
              <a:rPr lang="ar-SA" dirty="0" err="1">
                <a:solidFill>
                  <a:schemeClr val="accent5"/>
                </a:solidFill>
                <a:latin typeface="Times New Roman"/>
                <a:ea typeface="Times New Roman"/>
                <a:cs typeface="Times New Roman"/>
              </a:rPr>
              <a:t>لاعضوية</a:t>
            </a:r>
            <a:r>
              <a:rPr lang="ar-SA" dirty="0">
                <a:solidFill>
                  <a:schemeClr val="accent5"/>
                </a:solidFill>
                <a:latin typeface="Times New Roman"/>
                <a:ea typeface="Times New Roman"/>
                <a:cs typeface="Times New Roman"/>
              </a:rPr>
              <a:t> وسطية </a:t>
            </a:r>
            <a:r>
              <a:rPr lang="ar-SA" dirty="0" err="1">
                <a:solidFill>
                  <a:schemeClr val="accent5"/>
                </a:solidFill>
                <a:latin typeface="Times New Roman"/>
                <a:ea typeface="Times New Roman"/>
                <a:cs typeface="Times New Roman"/>
              </a:rPr>
              <a:t>كألامونيا</a:t>
            </a:r>
            <a:r>
              <a:rPr lang="ar-SA" dirty="0">
                <a:solidFill>
                  <a:schemeClr val="accent5"/>
                </a:solidFill>
                <a:latin typeface="Times New Roman"/>
                <a:ea typeface="Times New Roman"/>
                <a:cs typeface="Times New Roman"/>
              </a:rPr>
              <a:t> والنتريت ثم الى نترات تمتص من قبل النباتات وبذلك تتكرر الدورة كما يوجد نوع اخر من البكتريا تسمى</a:t>
            </a:r>
            <a:r>
              <a:rPr lang="en-GB" dirty="0">
                <a:solidFill>
                  <a:schemeClr val="accent5"/>
                </a:solidFill>
                <a:latin typeface="Times New Roman"/>
                <a:ea typeface="Times New Roman"/>
                <a:cs typeface="Times New Roman"/>
              </a:rPr>
              <a:t> )</a:t>
            </a:r>
            <a:r>
              <a:rPr lang="ar-SA" dirty="0">
                <a:solidFill>
                  <a:schemeClr val="accent5"/>
                </a:solidFill>
                <a:latin typeface="Times New Roman"/>
                <a:ea typeface="Times New Roman"/>
                <a:cs typeface="Times New Roman"/>
              </a:rPr>
              <a:t>بكتريا نازعه للنتروجين</a:t>
            </a:r>
            <a:r>
              <a:rPr lang="en-GB" dirty="0">
                <a:solidFill>
                  <a:schemeClr val="accent5"/>
                </a:solidFill>
                <a:latin typeface="Times New Roman"/>
                <a:ea typeface="Times New Roman"/>
                <a:cs typeface="Times New Roman"/>
              </a:rPr>
              <a:t> ( </a:t>
            </a:r>
            <a:r>
              <a:rPr lang="ar-SA" dirty="0">
                <a:solidFill>
                  <a:schemeClr val="accent5"/>
                </a:solidFill>
                <a:latin typeface="Times New Roman"/>
                <a:ea typeface="Times New Roman"/>
                <a:cs typeface="Times New Roman"/>
              </a:rPr>
              <a:t>تقوم بتحرير غاز النتروجين بتحلل النترات ليعود الى الجو ونسبته في الطبيعة ثابتة وهي</a:t>
            </a:r>
            <a:r>
              <a:rPr lang="en-GB" dirty="0">
                <a:solidFill>
                  <a:schemeClr val="accent5"/>
                </a:solidFill>
                <a:latin typeface="Times New Roman"/>
                <a:ea typeface="Times New Roman"/>
                <a:cs typeface="Times New Roman"/>
              </a:rPr>
              <a:t> (78 %) </a:t>
            </a:r>
            <a:r>
              <a:rPr lang="ar-SA" dirty="0">
                <a:solidFill>
                  <a:schemeClr val="accent5"/>
                </a:solidFill>
                <a:latin typeface="Times New Roman"/>
                <a:ea typeface="Times New Roman"/>
                <a:cs typeface="Times New Roman"/>
              </a:rPr>
              <a:t>اذ</a:t>
            </a:r>
            <a:r>
              <a:rPr lang="en-GB" dirty="0">
                <a:solidFill>
                  <a:schemeClr val="accent5"/>
                </a:solidFill>
                <a:latin typeface="Times New Roman"/>
                <a:ea typeface="Times New Roman"/>
                <a:cs typeface="Times New Roman"/>
              </a:rPr>
              <a:t>  </a:t>
            </a:r>
            <a:r>
              <a:rPr lang="ar-SA" dirty="0">
                <a:solidFill>
                  <a:schemeClr val="accent5"/>
                </a:solidFill>
                <a:latin typeface="Times New Roman"/>
                <a:ea typeface="Times New Roman"/>
                <a:cs typeface="Times New Roman"/>
              </a:rPr>
              <a:t>ان عنصر النتروجين ضروري في بناء الاحماض الامينية والنووية التي تدخل في تكوين البروتينات ومنها بقية المركبات و كما في </a:t>
            </a:r>
            <a:r>
              <a:rPr lang="ar-IQ" dirty="0">
                <a:solidFill>
                  <a:schemeClr val="accent5"/>
                </a:solidFill>
                <a:latin typeface="Times New Roman"/>
                <a:ea typeface="Times New Roman"/>
                <a:cs typeface="Times New Roman"/>
              </a:rPr>
              <a:t>الشكل صفحة</a:t>
            </a:r>
            <a:r>
              <a:rPr lang="ar-SA" dirty="0">
                <a:solidFill>
                  <a:schemeClr val="accent5"/>
                </a:solidFill>
                <a:latin typeface="Times New Roman"/>
                <a:ea typeface="Times New Roman"/>
                <a:cs typeface="Times New Roman"/>
              </a:rPr>
              <a:t> 15 .</a:t>
            </a:r>
            <a:r>
              <a:rPr lang="en-GB" dirty="0">
                <a:solidFill>
                  <a:schemeClr val="accent5"/>
                </a:solidFill>
                <a:latin typeface="Times New Roman"/>
                <a:ea typeface="Times New Roman"/>
                <a:cs typeface="Times New Roman"/>
              </a:rPr>
              <a:t> </a:t>
            </a:r>
            <a:endParaRPr lang="en-US" dirty="0">
              <a:solidFill>
                <a:schemeClr val="accent5"/>
              </a:solidFill>
              <a:latin typeface="Times New Roman"/>
              <a:ea typeface="Times New Roman"/>
              <a:cs typeface="Simplified Arabic"/>
            </a:endParaRPr>
          </a:p>
          <a:p>
            <a:pPr algn="just" rtl="1">
              <a:lnSpc>
                <a:spcPts val="2290"/>
              </a:lnSpc>
              <a:spcAft>
                <a:spcPts val="0"/>
              </a:spcAft>
            </a:pPr>
            <a:r>
              <a:rPr lang="ar-IQ" dirty="0">
                <a:solidFill>
                  <a:schemeClr val="accent5"/>
                </a:solidFill>
                <a:latin typeface="Times New Roman"/>
                <a:ea typeface="Times New Roman"/>
              </a:rPr>
              <a:t>يعتبر الهواء الجوي المخزن الرئيسي للنتروجين الغازي والذي يكون </a:t>
            </a:r>
            <a:r>
              <a:rPr lang="ar-IQ" dirty="0" smtClean="0">
                <a:solidFill>
                  <a:schemeClr val="accent5"/>
                </a:solidFill>
                <a:latin typeface="Times New Roman"/>
                <a:ea typeface="Times New Roman"/>
              </a:rPr>
              <a:t>اكثر </a:t>
            </a:r>
            <a:r>
              <a:rPr lang="ar-IQ" dirty="0">
                <a:solidFill>
                  <a:schemeClr val="accent5"/>
                </a:solidFill>
                <a:latin typeface="Times New Roman"/>
                <a:ea typeface="Times New Roman"/>
              </a:rPr>
              <a:t>العناصر شيوعا ضمن</a:t>
            </a:r>
            <a:r>
              <a:rPr lang="ar-SA" dirty="0">
                <a:solidFill>
                  <a:schemeClr val="accent5"/>
                </a:solidFill>
                <a:latin typeface="Times New Roman"/>
                <a:ea typeface="Times New Roman"/>
              </a:rPr>
              <a:t> الغلاف </a:t>
            </a:r>
            <a:r>
              <a:rPr lang="ar-IQ" dirty="0">
                <a:solidFill>
                  <a:schemeClr val="accent5"/>
                </a:solidFill>
                <a:latin typeface="Times New Roman"/>
                <a:ea typeface="Times New Roman"/>
              </a:rPr>
              <a:t>الجوي اذ يكون حوالي</a:t>
            </a:r>
            <a:r>
              <a:rPr lang="ar-SA" dirty="0">
                <a:solidFill>
                  <a:schemeClr val="accent5"/>
                </a:solidFill>
                <a:latin typeface="Times New Roman"/>
                <a:ea typeface="Times New Roman"/>
              </a:rPr>
              <a:t> (</a:t>
            </a:r>
            <a:r>
              <a:rPr lang="en-GB" dirty="0">
                <a:solidFill>
                  <a:schemeClr val="accent5"/>
                </a:solidFill>
                <a:latin typeface="Times New Roman"/>
                <a:ea typeface="Times New Roman"/>
              </a:rPr>
              <a:t>%</a:t>
            </a:r>
            <a:r>
              <a:rPr lang="ar-SA" dirty="0">
                <a:solidFill>
                  <a:schemeClr val="accent5"/>
                </a:solidFill>
                <a:latin typeface="Times New Roman"/>
                <a:ea typeface="Times New Roman"/>
              </a:rPr>
              <a:t>78 ) </a:t>
            </a:r>
            <a:r>
              <a:rPr lang="ar-IQ" dirty="0">
                <a:solidFill>
                  <a:schemeClr val="accent5"/>
                </a:solidFill>
                <a:latin typeface="Times New Roman"/>
                <a:ea typeface="Times New Roman"/>
              </a:rPr>
              <a:t>بالحجم من الهواء المحيط بالكرة الارضية</a:t>
            </a:r>
            <a:r>
              <a:rPr lang="ar-SA" dirty="0">
                <a:solidFill>
                  <a:schemeClr val="accent5"/>
                </a:solidFill>
                <a:latin typeface="Times New Roman"/>
                <a:ea typeface="Times New Roman"/>
              </a:rPr>
              <a:t> ، </a:t>
            </a:r>
            <a:r>
              <a:rPr lang="ar-IQ" dirty="0">
                <a:solidFill>
                  <a:schemeClr val="accent5"/>
                </a:solidFill>
                <a:latin typeface="Times New Roman"/>
                <a:ea typeface="Times New Roman"/>
              </a:rPr>
              <a:t>ولهذا فان دورته الشاملة توفر بديلا ثابتا تقريبا</a:t>
            </a:r>
            <a:r>
              <a:rPr lang="ar-SA" dirty="0">
                <a:solidFill>
                  <a:schemeClr val="accent5"/>
                </a:solidFill>
                <a:latin typeface="Times New Roman"/>
                <a:ea typeface="Times New Roman"/>
              </a:rPr>
              <a:t>  </a:t>
            </a:r>
            <a:r>
              <a:rPr lang="ar-IQ" dirty="0">
                <a:solidFill>
                  <a:schemeClr val="accent5"/>
                </a:solidFill>
                <a:latin typeface="Times New Roman"/>
                <a:ea typeface="Times New Roman"/>
              </a:rPr>
              <a:t>لما يثبت من قبل الاحياء الدقيقة التي توفر كل ما تحتاجها</a:t>
            </a:r>
            <a:r>
              <a:rPr lang="ar-SA" dirty="0">
                <a:solidFill>
                  <a:schemeClr val="accent5"/>
                </a:solidFill>
                <a:latin typeface="Times New Roman"/>
                <a:ea typeface="Times New Roman"/>
              </a:rPr>
              <a:t> النباتات </a:t>
            </a:r>
            <a:r>
              <a:rPr lang="ar-IQ" dirty="0">
                <a:solidFill>
                  <a:schemeClr val="accent5"/>
                </a:solidFill>
                <a:latin typeface="Times New Roman"/>
                <a:ea typeface="Times New Roman"/>
              </a:rPr>
              <a:t>في حياتها تقريبا</a:t>
            </a:r>
            <a:r>
              <a:rPr lang="ar-SA" dirty="0">
                <a:solidFill>
                  <a:schemeClr val="accent5"/>
                </a:solidFill>
                <a:latin typeface="Times New Roman"/>
                <a:ea typeface="Times New Roman"/>
              </a:rPr>
              <a:t>.</a:t>
            </a:r>
            <a:endParaRPr lang="en-US" sz="2000" dirty="0">
              <a:solidFill>
                <a:schemeClr val="accent5"/>
              </a:solidFill>
              <a:latin typeface="Times New Roman"/>
              <a:ea typeface="Times New Roman"/>
            </a:endParaRPr>
          </a:p>
          <a:p>
            <a:pPr algn="r"/>
            <a:endParaRPr lang="ar-IQ" dirty="0">
              <a:solidFill>
                <a:schemeClr val="accent5"/>
              </a:solidFill>
            </a:endParaRPr>
          </a:p>
        </p:txBody>
      </p:sp>
    </p:spTree>
    <p:extLst>
      <p:ext uri="{BB962C8B-B14F-4D97-AF65-F5344CB8AC3E}">
        <p14:creationId xmlns:p14="http://schemas.microsoft.com/office/powerpoint/2010/main" val="1774715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633045" y="654414"/>
            <a:ext cx="11195539" cy="5969124"/>
          </a:xfrm>
        </p:spPr>
        <p:txBody>
          <a:bodyPr>
            <a:normAutofit fontScale="85000" lnSpcReduction="10000"/>
          </a:bodyPr>
          <a:lstStyle/>
          <a:p>
            <a:pPr algn="just" rtl="1">
              <a:lnSpc>
                <a:spcPts val="2290"/>
              </a:lnSpc>
              <a:spcAft>
                <a:spcPts val="0"/>
              </a:spcAft>
            </a:pPr>
            <a:r>
              <a:rPr lang="ar-IQ" dirty="0">
                <a:solidFill>
                  <a:schemeClr val="accent5"/>
                </a:solidFill>
                <a:latin typeface="Times New Roman"/>
                <a:ea typeface="Times New Roman"/>
                <a:cs typeface="Traditional Arabic"/>
              </a:rPr>
              <a:t>يعتبر النتروجين من اكثر العناصر الغذائية</a:t>
            </a:r>
            <a:r>
              <a:rPr lang="ar-SA" dirty="0">
                <a:solidFill>
                  <a:schemeClr val="accent5"/>
                </a:solidFill>
                <a:latin typeface="Times New Roman"/>
                <a:ea typeface="Times New Roman"/>
                <a:cs typeface="Traditional Arabic"/>
              </a:rPr>
              <a:t> شيوعاً </a:t>
            </a:r>
            <a:r>
              <a:rPr lang="ar-IQ" dirty="0">
                <a:solidFill>
                  <a:schemeClr val="accent5"/>
                </a:solidFill>
                <a:latin typeface="Times New Roman"/>
                <a:ea typeface="Times New Roman"/>
                <a:cs typeface="Traditional Arabic"/>
              </a:rPr>
              <a:t>في التربة</a:t>
            </a:r>
            <a:r>
              <a:rPr lang="ar-SA" dirty="0">
                <a:solidFill>
                  <a:schemeClr val="accent5"/>
                </a:solidFill>
                <a:latin typeface="Times New Roman"/>
                <a:ea typeface="Times New Roman"/>
                <a:cs typeface="Traditional Arabic"/>
              </a:rPr>
              <a:t> ، </a:t>
            </a:r>
            <a:r>
              <a:rPr lang="ar-IQ" dirty="0">
                <a:solidFill>
                  <a:schemeClr val="accent5"/>
                </a:solidFill>
                <a:latin typeface="Times New Roman"/>
                <a:ea typeface="Times New Roman"/>
                <a:cs typeface="Traditional Arabic"/>
              </a:rPr>
              <a:t>واكثر العناصر الغذائية نقصانا في التربة</a:t>
            </a:r>
            <a:r>
              <a:rPr lang="ar-SA" dirty="0">
                <a:solidFill>
                  <a:schemeClr val="accent5"/>
                </a:solidFill>
                <a:latin typeface="Times New Roman"/>
                <a:ea typeface="Times New Roman"/>
                <a:cs typeface="Traditional Arabic"/>
              </a:rPr>
              <a:t> ، </a:t>
            </a:r>
            <a:r>
              <a:rPr lang="ar-IQ" dirty="0">
                <a:solidFill>
                  <a:schemeClr val="accent5"/>
                </a:solidFill>
                <a:latin typeface="Times New Roman"/>
                <a:ea typeface="Times New Roman"/>
                <a:cs typeface="Traditional Arabic"/>
              </a:rPr>
              <a:t>واكثر العناصر الغذائية التي تمتصها</a:t>
            </a:r>
            <a:r>
              <a:rPr lang="ar-SA" dirty="0">
                <a:solidFill>
                  <a:schemeClr val="accent5"/>
                </a:solidFill>
                <a:latin typeface="Times New Roman"/>
                <a:ea typeface="Times New Roman"/>
                <a:cs typeface="Traditional Arabic"/>
              </a:rPr>
              <a:t> النباتات ،</a:t>
            </a:r>
            <a:endParaRPr lang="en-US" sz="2000" dirty="0">
              <a:solidFill>
                <a:schemeClr val="accent5"/>
              </a:solidFill>
              <a:latin typeface="Times New Roman"/>
              <a:ea typeface="Times New Roman"/>
              <a:cs typeface="Traditional Arabic"/>
            </a:endParaRPr>
          </a:p>
          <a:p>
            <a:pPr algn="just" rtl="1">
              <a:lnSpc>
                <a:spcPts val="2290"/>
              </a:lnSpc>
              <a:spcAft>
                <a:spcPts val="0"/>
              </a:spcAft>
            </a:pPr>
            <a:r>
              <a:rPr lang="ar-IQ" dirty="0">
                <a:solidFill>
                  <a:schemeClr val="accent5"/>
                </a:solidFill>
                <a:latin typeface="Times New Roman"/>
                <a:ea typeface="Times New Roman"/>
                <a:cs typeface="Traditional Arabic"/>
              </a:rPr>
              <a:t>مصادر النتروجين يمكن تقسيمها الى أربعة مصادر هي</a:t>
            </a:r>
            <a:r>
              <a:rPr lang="ar-SA" dirty="0">
                <a:solidFill>
                  <a:schemeClr val="accent5"/>
                </a:solidFill>
                <a:latin typeface="Times New Roman"/>
                <a:ea typeface="Times New Roman"/>
                <a:cs typeface="Traditional Arabic"/>
              </a:rPr>
              <a:t> ؛</a:t>
            </a:r>
            <a:endParaRPr lang="en-US" sz="2000" dirty="0">
              <a:solidFill>
                <a:schemeClr val="accent5"/>
              </a:solidFill>
              <a:latin typeface="Times New Roman"/>
              <a:ea typeface="Times New Roman"/>
              <a:cs typeface="Traditional Arabic"/>
            </a:endParaRPr>
          </a:p>
          <a:p>
            <a:pPr algn="just" rtl="1">
              <a:lnSpc>
                <a:spcPts val="2290"/>
              </a:lnSpc>
              <a:spcAft>
                <a:spcPts val="0"/>
              </a:spcAft>
            </a:pPr>
            <a:r>
              <a:rPr lang="en-GB" dirty="0">
                <a:solidFill>
                  <a:schemeClr val="accent5"/>
                </a:solidFill>
                <a:latin typeface="Times New Roman"/>
                <a:ea typeface="Times New Roman"/>
                <a:cs typeface="Traditional Arabic"/>
              </a:rPr>
              <a:t>A</a:t>
            </a:r>
            <a:r>
              <a:rPr lang="ar-SA" dirty="0">
                <a:solidFill>
                  <a:schemeClr val="accent5"/>
                </a:solidFill>
                <a:latin typeface="Times New Roman"/>
                <a:ea typeface="Times New Roman"/>
                <a:cs typeface="Traditional Arabic"/>
              </a:rPr>
              <a:t>- المعادن </a:t>
            </a:r>
            <a:r>
              <a:rPr lang="ar-IQ" dirty="0">
                <a:solidFill>
                  <a:schemeClr val="accent5"/>
                </a:solidFill>
                <a:latin typeface="Times New Roman"/>
                <a:ea typeface="Times New Roman"/>
                <a:cs typeface="Traditional Arabic"/>
              </a:rPr>
              <a:t>الاولية والصخور او مادة الاصل التي تكونت منها التربة</a:t>
            </a:r>
            <a:r>
              <a:rPr lang="ar-SA" dirty="0">
                <a:solidFill>
                  <a:schemeClr val="accent5"/>
                </a:solidFill>
                <a:latin typeface="Times New Roman"/>
                <a:ea typeface="Times New Roman"/>
                <a:cs typeface="Traditional Arabic"/>
              </a:rPr>
              <a:t>،</a:t>
            </a:r>
            <a:endParaRPr lang="en-US" sz="2000" dirty="0">
              <a:solidFill>
                <a:schemeClr val="accent5"/>
              </a:solidFill>
              <a:latin typeface="Times New Roman"/>
              <a:ea typeface="Times New Roman"/>
              <a:cs typeface="Traditional Arabic"/>
            </a:endParaRPr>
          </a:p>
          <a:p>
            <a:pPr marL="0" indent="0" algn="just" rtl="1">
              <a:lnSpc>
                <a:spcPts val="2290"/>
              </a:lnSpc>
              <a:spcAft>
                <a:spcPts val="0"/>
              </a:spcAft>
              <a:buNone/>
            </a:pPr>
            <a:r>
              <a:rPr lang="en-GB" dirty="0" smtClean="0">
                <a:solidFill>
                  <a:schemeClr val="accent5"/>
                </a:solidFill>
                <a:latin typeface="Times New Roman"/>
                <a:ea typeface="Times New Roman"/>
                <a:cs typeface="Traditional Arabic"/>
              </a:rPr>
              <a:t>B</a:t>
            </a:r>
            <a:r>
              <a:rPr lang="en-US" dirty="0" smtClean="0">
                <a:solidFill>
                  <a:schemeClr val="accent5"/>
                </a:solidFill>
                <a:latin typeface="Times New Roman"/>
                <a:ea typeface="Times New Roman"/>
                <a:cs typeface="Traditional Arabic"/>
              </a:rPr>
              <a:t>   </a:t>
            </a:r>
            <a:r>
              <a:rPr lang="ar-SA" dirty="0" smtClean="0">
                <a:solidFill>
                  <a:schemeClr val="accent5"/>
                </a:solidFill>
                <a:latin typeface="Times New Roman"/>
                <a:ea typeface="Times New Roman"/>
                <a:cs typeface="Traditional Arabic"/>
              </a:rPr>
              <a:t>- </a:t>
            </a:r>
            <a:r>
              <a:rPr lang="ar-SA" dirty="0">
                <a:solidFill>
                  <a:schemeClr val="accent5"/>
                </a:solidFill>
                <a:latin typeface="Times New Roman"/>
                <a:ea typeface="Times New Roman"/>
                <a:cs typeface="Traditional Arabic"/>
              </a:rPr>
              <a:t>عملية </a:t>
            </a:r>
            <a:r>
              <a:rPr lang="ar-IQ" dirty="0">
                <a:solidFill>
                  <a:schemeClr val="accent5"/>
                </a:solidFill>
                <a:latin typeface="Times New Roman"/>
                <a:ea typeface="Times New Roman"/>
                <a:cs typeface="Traditional Arabic"/>
              </a:rPr>
              <a:t>تثبيت النتروجين الجوي بواسطة الكائنات الحية الدقيقة</a:t>
            </a:r>
            <a:r>
              <a:rPr lang="ar-SA" dirty="0">
                <a:solidFill>
                  <a:schemeClr val="accent5"/>
                </a:solidFill>
                <a:latin typeface="Times New Roman"/>
                <a:ea typeface="Times New Roman"/>
                <a:cs typeface="Traditional Arabic"/>
              </a:rPr>
              <a:t>،</a:t>
            </a:r>
            <a:endParaRPr lang="en-US" sz="2000" dirty="0">
              <a:solidFill>
                <a:schemeClr val="accent5"/>
              </a:solidFill>
              <a:latin typeface="Times New Roman"/>
              <a:ea typeface="Times New Roman"/>
              <a:cs typeface="Traditional Arabic"/>
            </a:endParaRPr>
          </a:p>
          <a:p>
            <a:pPr marL="0" indent="0" algn="just" rtl="1">
              <a:lnSpc>
                <a:spcPts val="2290"/>
              </a:lnSpc>
              <a:spcAft>
                <a:spcPts val="0"/>
              </a:spcAft>
              <a:buNone/>
            </a:pPr>
            <a:r>
              <a:rPr lang="en-GB" dirty="0" smtClean="0">
                <a:solidFill>
                  <a:schemeClr val="accent5"/>
                </a:solidFill>
                <a:latin typeface="Times New Roman"/>
                <a:ea typeface="Times New Roman"/>
                <a:cs typeface="Traditional Arabic"/>
              </a:rPr>
              <a:t>C   </a:t>
            </a:r>
            <a:r>
              <a:rPr lang="ar-SA" dirty="0" smtClean="0">
                <a:solidFill>
                  <a:schemeClr val="accent5"/>
                </a:solidFill>
                <a:latin typeface="Times New Roman"/>
                <a:ea typeface="Times New Roman"/>
                <a:cs typeface="Traditional Arabic"/>
              </a:rPr>
              <a:t>- </a:t>
            </a:r>
            <a:r>
              <a:rPr lang="ar-SA" dirty="0">
                <a:solidFill>
                  <a:schemeClr val="accent5"/>
                </a:solidFill>
                <a:latin typeface="Times New Roman"/>
                <a:ea typeface="Times New Roman"/>
                <a:cs typeface="Traditional Arabic"/>
              </a:rPr>
              <a:t>المادة </a:t>
            </a:r>
            <a:r>
              <a:rPr lang="ar-IQ" dirty="0">
                <a:solidFill>
                  <a:schemeClr val="accent5"/>
                </a:solidFill>
                <a:latin typeface="Times New Roman"/>
                <a:ea typeface="Times New Roman"/>
                <a:cs typeface="Traditional Arabic"/>
              </a:rPr>
              <a:t>العضوية الناتجة من تحلل مخلفات</a:t>
            </a:r>
            <a:r>
              <a:rPr lang="ar-SA" dirty="0">
                <a:solidFill>
                  <a:schemeClr val="accent5"/>
                </a:solidFill>
                <a:latin typeface="Times New Roman"/>
                <a:ea typeface="Times New Roman"/>
                <a:cs typeface="Traditional Arabic"/>
              </a:rPr>
              <a:t> النباتات والحيوانات.</a:t>
            </a:r>
            <a:endParaRPr lang="en-US" sz="2000" dirty="0">
              <a:solidFill>
                <a:schemeClr val="accent5"/>
              </a:solidFill>
              <a:latin typeface="Times New Roman"/>
              <a:ea typeface="Times New Roman"/>
              <a:cs typeface="Traditional Arabic"/>
            </a:endParaRPr>
          </a:p>
          <a:p>
            <a:pPr marL="0" indent="0" algn="just" rtl="1">
              <a:lnSpc>
                <a:spcPts val="2290"/>
              </a:lnSpc>
              <a:spcAft>
                <a:spcPts val="0"/>
              </a:spcAft>
              <a:buNone/>
            </a:pPr>
            <a:r>
              <a:rPr lang="en-GB" dirty="0" smtClean="0">
                <a:solidFill>
                  <a:schemeClr val="accent5"/>
                </a:solidFill>
                <a:latin typeface="Times New Roman"/>
                <a:ea typeface="Times New Roman"/>
                <a:cs typeface="Traditional Arabic"/>
              </a:rPr>
              <a:t>D  </a:t>
            </a:r>
            <a:r>
              <a:rPr lang="ar-SA" dirty="0" smtClean="0">
                <a:solidFill>
                  <a:schemeClr val="accent5"/>
                </a:solidFill>
                <a:latin typeface="Times New Roman"/>
                <a:ea typeface="Times New Roman"/>
                <a:cs typeface="Traditional Arabic"/>
              </a:rPr>
              <a:t>- </a:t>
            </a:r>
            <a:r>
              <a:rPr lang="ar-IQ" dirty="0">
                <a:solidFill>
                  <a:schemeClr val="accent5"/>
                </a:solidFill>
                <a:latin typeface="Times New Roman"/>
                <a:ea typeface="Times New Roman"/>
                <a:cs typeface="Traditional Arabic"/>
              </a:rPr>
              <a:t>وهناك عامل اخر وهو المصدر الصناعي أي إضافة الأسمدة الصناعية على الرغم ان دورة النتروجين في السلسلة الغذائية معقدة بعض الشيء ولكنها تبدأ بواسطة بعض أنواع البكتريا والطحالب التي تثبت النتروجين من حالته الغازية إلى صورة أملاح النتريت</a:t>
            </a:r>
            <a:r>
              <a:rPr lang="ar-SA" dirty="0">
                <a:solidFill>
                  <a:schemeClr val="accent5"/>
                </a:solidFill>
                <a:latin typeface="Times New Roman"/>
                <a:ea typeface="Times New Roman"/>
                <a:cs typeface="Traditional Arabic"/>
              </a:rPr>
              <a:t> والنترات ، </a:t>
            </a:r>
            <a:r>
              <a:rPr lang="ar-IQ" dirty="0">
                <a:solidFill>
                  <a:schemeClr val="accent5"/>
                </a:solidFill>
                <a:latin typeface="Times New Roman"/>
                <a:ea typeface="Times New Roman"/>
                <a:cs typeface="Traditional Arabic"/>
              </a:rPr>
              <a:t>وتسمى هذه الكائنات</a:t>
            </a:r>
            <a:r>
              <a:rPr lang="ar-SA" dirty="0">
                <a:solidFill>
                  <a:schemeClr val="accent5"/>
                </a:solidFill>
                <a:latin typeface="Times New Roman"/>
                <a:ea typeface="Times New Roman"/>
                <a:cs typeface="Traditional Arabic"/>
              </a:rPr>
              <a:t> بالكائنات </a:t>
            </a:r>
            <a:r>
              <a:rPr lang="ar-IQ" dirty="0">
                <a:solidFill>
                  <a:schemeClr val="accent5"/>
                </a:solidFill>
                <a:latin typeface="Times New Roman"/>
                <a:ea typeface="Times New Roman"/>
                <a:cs typeface="Traditional Arabic"/>
              </a:rPr>
              <a:t>المثبتة</a:t>
            </a:r>
            <a:r>
              <a:rPr lang="ar-SA" dirty="0">
                <a:solidFill>
                  <a:schemeClr val="accent5"/>
                </a:solidFill>
                <a:latin typeface="Times New Roman"/>
                <a:ea typeface="Times New Roman"/>
                <a:cs typeface="Traditional Arabic"/>
              </a:rPr>
              <a:t> للنتروجين </a:t>
            </a:r>
            <a:r>
              <a:rPr lang="ar-IQ" dirty="0">
                <a:solidFill>
                  <a:schemeClr val="accent5"/>
                </a:solidFill>
                <a:latin typeface="Times New Roman"/>
                <a:ea typeface="Times New Roman"/>
                <a:cs typeface="Traditional Arabic"/>
              </a:rPr>
              <a:t>وهي</a:t>
            </a:r>
            <a:r>
              <a:rPr lang="ar-SA" dirty="0">
                <a:solidFill>
                  <a:schemeClr val="accent5"/>
                </a:solidFill>
                <a:latin typeface="Times New Roman"/>
                <a:ea typeface="Times New Roman"/>
                <a:cs typeface="Traditional Arabic"/>
              </a:rPr>
              <a:t> :</a:t>
            </a:r>
            <a:endParaRPr lang="en-US" sz="2000" dirty="0">
              <a:solidFill>
                <a:schemeClr val="accent5"/>
              </a:solidFill>
              <a:latin typeface="Times New Roman"/>
              <a:ea typeface="Times New Roman"/>
              <a:cs typeface="Traditional Arabic"/>
            </a:endParaRPr>
          </a:p>
          <a:p>
            <a:pPr algn="just" rtl="1">
              <a:lnSpc>
                <a:spcPts val="2290"/>
              </a:lnSpc>
              <a:spcAft>
                <a:spcPts val="0"/>
              </a:spcAft>
            </a:pPr>
            <a:r>
              <a:rPr lang="ar-IQ" dirty="0">
                <a:solidFill>
                  <a:schemeClr val="accent5"/>
                </a:solidFill>
                <a:latin typeface="Times New Roman"/>
                <a:ea typeface="Times New Roman"/>
                <a:cs typeface="Traditional Arabic"/>
              </a:rPr>
              <a:t>أ- البكتريا غير</a:t>
            </a:r>
            <a:r>
              <a:rPr lang="ar-SA" dirty="0">
                <a:solidFill>
                  <a:schemeClr val="accent5"/>
                </a:solidFill>
                <a:latin typeface="Times New Roman"/>
                <a:ea typeface="Times New Roman"/>
                <a:cs typeface="Traditional Arabic"/>
              </a:rPr>
              <a:t> </a:t>
            </a:r>
            <a:r>
              <a:rPr lang="ar-SA" dirty="0" err="1">
                <a:solidFill>
                  <a:schemeClr val="accent5"/>
                </a:solidFill>
                <a:latin typeface="Times New Roman"/>
                <a:ea typeface="Times New Roman"/>
                <a:cs typeface="Traditional Arabic"/>
              </a:rPr>
              <a:t>التعايشية</a:t>
            </a:r>
            <a:r>
              <a:rPr lang="ar-SA" dirty="0">
                <a:solidFill>
                  <a:schemeClr val="accent5"/>
                </a:solidFill>
                <a:latin typeface="Times New Roman"/>
                <a:ea typeface="Times New Roman"/>
                <a:cs typeface="Traditional Arabic"/>
              </a:rPr>
              <a:t> </a:t>
            </a:r>
            <a:r>
              <a:rPr lang="ar-IQ" dirty="0">
                <a:solidFill>
                  <a:schemeClr val="accent5"/>
                </a:solidFill>
                <a:latin typeface="Times New Roman"/>
                <a:ea typeface="Times New Roman"/>
                <a:cs typeface="Traditional Arabic"/>
              </a:rPr>
              <a:t>المثبتة </a:t>
            </a:r>
            <a:r>
              <a:rPr lang="ar-IQ" dirty="0" err="1">
                <a:solidFill>
                  <a:schemeClr val="accent5"/>
                </a:solidFill>
                <a:latin typeface="Times New Roman"/>
                <a:ea typeface="Times New Roman"/>
                <a:cs typeface="Traditional Arabic"/>
              </a:rPr>
              <a:t>للنروجين</a:t>
            </a:r>
            <a:r>
              <a:rPr lang="ar-IQ" dirty="0">
                <a:solidFill>
                  <a:schemeClr val="accent5"/>
                </a:solidFill>
                <a:latin typeface="Times New Roman"/>
                <a:ea typeface="Times New Roman"/>
                <a:cs typeface="Traditional Arabic"/>
              </a:rPr>
              <a:t> </a:t>
            </a:r>
            <a:r>
              <a:rPr lang="en-GB" dirty="0" err="1">
                <a:solidFill>
                  <a:schemeClr val="accent5"/>
                </a:solidFill>
                <a:latin typeface="Times New Roman"/>
                <a:ea typeface="Times New Roman"/>
                <a:cs typeface="Traditional Arabic"/>
              </a:rPr>
              <a:t>Asymbiotic</a:t>
            </a:r>
            <a:r>
              <a:rPr lang="en-GB" dirty="0">
                <a:solidFill>
                  <a:schemeClr val="accent5"/>
                </a:solidFill>
                <a:latin typeface="Times New Roman"/>
                <a:ea typeface="Times New Roman"/>
                <a:cs typeface="Traditional Arabic"/>
              </a:rPr>
              <a:t> nitrogen fixing bacteria )</a:t>
            </a:r>
            <a:r>
              <a:rPr lang="ar-IQ" dirty="0">
                <a:solidFill>
                  <a:schemeClr val="accent5"/>
                </a:solidFill>
                <a:latin typeface="Times New Roman"/>
                <a:ea typeface="Times New Roman"/>
                <a:cs typeface="Traditional Arabic"/>
              </a:rPr>
              <a:t>).</a:t>
            </a:r>
            <a:endParaRPr lang="en-US" sz="2000" dirty="0">
              <a:solidFill>
                <a:schemeClr val="accent5"/>
              </a:solidFill>
              <a:latin typeface="Times New Roman"/>
              <a:ea typeface="Times New Roman"/>
              <a:cs typeface="Traditional Arabic"/>
            </a:endParaRPr>
          </a:p>
          <a:p>
            <a:pPr marL="0" indent="0" algn="just" rtl="1">
              <a:lnSpc>
                <a:spcPts val="2290"/>
              </a:lnSpc>
              <a:spcAft>
                <a:spcPts val="0"/>
              </a:spcAft>
              <a:buNone/>
            </a:pPr>
            <a:r>
              <a:rPr lang="ar-IQ" dirty="0">
                <a:solidFill>
                  <a:schemeClr val="accent5"/>
                </a:solidFill>
                <a:latin typeface="Times New Roman"/>
                <a:ea typeface="Times New Roman"/>
                <a:cs typeface="Traditional Arabic"/>
              </a:rPr>
              <a:t>أو تسمى البكتريا حرة المعيشة مثل البكتريا الهوائية </a:t>
            </a:r>
            <a:r>
              <a:rPr lang="ar-IQ" dirty="0" err="1">
                <a:solidFill>
                  <a:schemeClr val="accent5"/>
                </a:solidFill>
                <a:latin typeface="Times New Roman"/>
                <a:ea typeface="Times New Roman"/>
                <a:cs typeface="Traditional Arabic"/>
              </a:rPr>
              <a:t>أزوتوباكتر</a:t>
            </a:r>
            <a:r>
              <a:rPr lang="ar-IQ" dirty="0">
                <a:solidFill>
                  <a:schemeClr val="accent5"/>
                </a:solidFill>
                <a:latin typeface="Times New Roman"/>
                <a:ea typeface="Times New Roman"/>
                <a:cs typeface="Traditional Arabic"/>
              </a:rPr>
              <a:t> </a:t>
            </a:r>
            <a:r>
              <a:rPr lang="en-GB" dirty="0" err="1">
                <a:solidFill>
                  <a:schemeClr val="accent5"/>
                </a:solidFill>
                <a:latin typeface="Times New Roman"/>
                <a:ea typeface="Times New Roman"/>
                <a:cs typeface="Traditional Arabic"/>
              </a:rPr>
              <a:t>Azotobacter</a:t>
            </a:r>
            <a:r>
              <a:rPr lang="en-GB" dirty="0">
                <a:solidFill>
                  <a:schemeClr val="accent5"/>
                </a:solidFill>
                <a:latin typeface="Times New Roman"/>
                <a:ea typeface="Times New Roman"/>
                <a:cs typeface="Traditional Arabic"/>
              </a:rPr>
              <a:t> )</a:t>
            </a:r>
            <a:r>
              <a:rPr lang="ar-IQ" dirty="0">
                <a:solidFill>
                  <a:schemeClr val="accent5"/>
                </a:solidFill>
                <a:latin typeface="Times New Roman"/>
                <a:ea typeface="Times New Roman"/>
                <a:cs typeface="Traditional Arabic"/>
              </a:rPr>
              <a:t>) والبكتريا اللاهوائية </a:t>
            </a:r>
            <a:r>
              <a:rPr lang="ar-IQ" dirty="0" err="1">
                <a:solidFill>
                  <a:schemeClr val="accent5"/>
                </a:solidFill>
                <a:latin typeface="Times New Roman"/>
                <a:ea typeface="Times New Roman"/>
                <a:cs typeface="Traditional Arabic"/>
              </a:rPr>
              <a:t>كلوستيريديوم</a:t>
            </a:r>
            <a:r>
              <a:rPr lang="ar-IQ" dirty="0">
                <a:solidFill>
                  <a:schemeClr val="accent5"/>
                </a:solidFill>
                <a:latin typeface="Times New Roman"/>
                <a:ea typeface="Times New Roman"/>
                <a:cs typeface="Traditional Arabic"/>
              </a:rPr>
              <a:t> </a:t>
            </a:r>
            <a:r>
              <a:rPr lang="en-GB" dirty="0">
                <a:solidFill>
                  <a:schemeClr val="accent5"/>
                </a:solidFill>
                <a:latin typeface="Times New Roman"/>
                <a:ea typeface="Times New Roman"/>
                <a:cs typeface="Traditional Arabic"/>
              </a:rPr>
              <a:t>Clostridium  </a:t>
            </a:r>
            <a:r>
              <a:rPr lang="ar-IQ" dirty="0">
                <a:solidFill>
                  <a:schemeClr val="accent5"/>
                </a:solidFill>
                <a:latin typeface="Times New Roman"/>
                <a:ea typeface="Times New Roman"/>
                <a:cs typeface="Traditional Arabic"/>
              </a:rPr>
              <a:t> .</a:t>
            </a:r>
            <a:endParaRPr lang="en-US" sz="2000" dirty="0">
              <a:solidFill>
                <a:schemeClr val="accent5"/>
              </a:solidFill>
              <a:latin typeface="Times New Roman"/>
              <a:ea typeface="Times New Roman"/>
              <a:cs typeface="Traditional Arabic"/>
            </a:endParaRPr>
          </a:p>
          <a:p>
            <a:pPr marL="0" indent="0" algn="just" rtl="1">
              <a:lnSpc>
                <a:spcPts val="2290"/>
              </a:lnSpc>
              <a:spcAft>
                <a:spcPts val="0"/>
              </a:spcAft>
              <a:buNone/>
            </a:pPr>
            <a:r>
              <a:rPr lang="ar-IQ" dirty="0" smtClean="0">
                <a:solidFill>
                  <a:schemeClr val="accent5"/>
                </a:solidFill>
                <a:latin typeface="Times New Roman"/>
                <a:ea typeface="Times New Roman"/>
                <a:cs typeface="Traditional Arabic"/>
              </a:rPr>
              <a:t>  ب- </a:t>
            </a:r>
            <a:r>
              <a:rPr lang="ar-IQ" dirty="0">
                <a:solidFill>
                  <a:schemeClr val="accent5"/>
                </a:solidFill>
                <a:latin typeface="Times New Roman"/>
                <a:ea typeface="Times New Roman"/>
                <a:cs typeface="Traditional Arabic"/>
              </a:rPr>
              <a:t>البكتريا</a:t>
            </a:r>
            <a:r>
              <a:rPr lang="ar-SA" dirty="0">
                <a:solidFill>
                  <a:schemeClr val="accent5"/>
                </a:solidFill>
                <a:latin typeface="Times New Roman"/>
                <a:ea typeface="Times New Roman"/>
                <a:cs typeface="Traditional Arabic"/>
              </a:rPr>
              <a:t> </a:t>
            </a:r>
            <a:r>
              <a:rPr lang="ar-SA" dirty="0" err="1">
                <a:solidFill>
                  <a:schemeClr val="accent5"/>
                </a:solidFill>
                <a:latin typeface="Times New Roman"/>
                <a:ea typeface="Times New Roman"/>
                <a:cs typeface="Traditional Arabic"/>
              </a:rPr>
              <a:t>التعايشية</a:t>
            </a:r>
            <a:r>
              <a:rPr lang="ar-SA" dirty="0">
                <a:solidFill>
                  <a:schemeClr val="accent5"/>
                </a:solidFill>
                <a:latin typeface="Times New Roman"/>
                <a:ea typeface="Times New Roman"/>
                <a:cs typeface="Traditional Arabic"/>
              </a:rPr>
              <a:t> </a:t>
            </a:r>
            <a:r>
              <a:rPr lang="ar-IQ" dirty="0">
                <a:solidFill>
                  <a:schemeClr val="accent5"/>
                </a:solidFill>
                <a:latin typeface="Times New Roman"/>
                <a:ea typeface="Times New Roman"/>
                <a:cs typeface="Traditional Arabic"/>
              </a:rPr>
              <a:t>المثبتة </a:t>
            </a:r>
            <a:r>
              <a:rPr lang="ar-IQ" dirty="0" err="1">
                <a:solidFill>
                  <a:schemeClr val="accent5"/>
                </a:solidFill>
                <a:latin typeface="Times New Roman"/>
                <a:ea typeface="Times New Roman"/>
                <a:cs typeface="Traditional Arabic"/>
              </a:rPr>
              <a:t>للنروجين</a:t>
            </a:r>
            <a:r>
              <a:rPr lang="ar-IQ" dirty="0">
                <a:solidFill>
                  <a:schemeClr val="accent5"/>
                </a:solidFill>
                <a:latin typeface="Times New Roman"/>
                <a:ea typeface="Times New Roman"/>
                <a:cs typeface="Traditional Arabic"/>
              </a:rPr>
              <a:t> </a:t>
            </a:r>
            <a:r>
              <a:rPr lang="en-GB" dirty="0">
                <a:solidFill>
                  <a:schemeClr val="accent5"/>
                </a:solidFill>
                <a:latin typeface="Times New Roman"/>
                <a:ea typeface="Times New Roman"/>
                <a:cs typeface="Traditional Arabic"/>
              </a:rPr>
              <a:t>Symbiotic nitrogen fixing bacteria )</a:t>
            </a:r>
            <a:r>
              <a:rPr lang="ar-IQ" dirty="0">
                <a:solidFill>
                  <a:schemeClr val="accent5"/>
                </a:solidFill>
                <a:latin typeface="Times New Roman"/>
                <a:ea typeface="Times New Roman"/>
                <a:cs typeface="Traditional Arabic"/>
              </a:rPr>
              <a:t>) ، المتواجدة في العقد الجذرية لبعض النباتات البقولية </a:t>
            </a:r>
            <a:r>
              <a:rPr lang="ar-IQ" dirty="0" err="1">
                <a:solidFill>
                  <a:schemeClr val="accent5"/>
                </a:solidFill>
                <a:latin typeface="Times New Roman"/>
                <a:ea typeface="Times New Roman"/>
                <a:cs typeface="Traditional Arabic"/>
              </a:rPr>
              <a:t>كالبريسم</a:t>
            </a:r>
            <a:r>
              <a:rPr lang="ar-IQ" dirty="0">
                <a:solidFill>
                  <a:schemeClr val="accent5"/>
                </a:solidFill>
                <a:latin typeface="Times New Roman"/>
                <a:ea typeface="Times New Roman"/>
                <a:cs typeface="Traditional Arabic"/>
              </a:rPr>
              <a:t> والجت </a:t>
            </a:r>
            <a:r>
              <a:rPr lang="ar-IQ" dirty="0" err="1">
                <a:solidFill>
                  <a:schemeClr val="accent5"/>
                </a:solidFill>
                <a:latin typeface="Times New Roman"/>
                <a:ea typeface="Times New Roman"/>
                <a:cs typeface="Traditional Arabic"/>
              </a:rPr>
              <a:t>والباقلاء</a:t>
            </a:r>
            <a:r>
              <a:rPr lang="ar-IQ" dirty="0">
                <a:solidFill>
                  <a:schemeClr val="accent5"/>
                </a:solidFill>
                <a:latin typeface="Times New Roman"/>
                <a:ea typeface="Times New Roman"/>
                <a:cs typeface="Traditional Arabic"/>
              </a:rPr>
              <a:t> مثل بكتريا العقد الجذرية </a:t>
            </a:r>
            <a:r>
              <a:rPr lang="en-GB" dirty="0">
                <a:solidFill>
                  <a:schemeClr val="accent5"/>
                </a:solidFill>
                <a:latin typeface="Times New Roman"/>
                <a:ea typeface="Times New Roman"/>
                <a:cs typeface="Traditional Arabic"/>
              </a:rPr>
              <a:t>Rhizobium</a:t>
            </a:r>
            <a:r>
              <a:rPr lang="ar-IQ" dirty="0">
                <a:solidFill>
                  <a:schemeClr val="accent5"/>
                </a:solidFill>
                <a:latin typeface="Times New Roman"/>
                <a:ea typeface="Times New Roman"/>
                <a:cs typeface="Traditional Arabic"/>
              </a:rPr>
              <a:t> .</a:t>
            </a:r>
            <a:endParaRPr lang="en-US" sz="2000" dirty="0">
              <a:solidFill>
                <a:schemeClr val="accent5"/>
              </a:solidFill>
              <a:latin typeface="Times New Roman"/>
              <a:ea typeface="Times New Roman"/>
              <a:cs typeface="Traditional Arabic"/>
            </a:endParaRPr>
          </a:p>
          <a:p>
            <a:pPr marL="0" indent="0" algn="just" rtl="1">
              <a:lnSpc>
                <a:spcPts val="2290"/>
              </a:lnSpc>
              <a:spcAft>
                <a:spcPts val="0"/>
              </a:spcAft>
              <a:buNone/>
            </a:pPr>
            <a:r>
              <a:rPr lang="ar-IQ" dirty="0" smtClean="0">
                <a:solidFill>
                  <a:schemeClr val="accent5"/>
                </a:solidFill>
                <a:latin typeface="Times New Roman"/>
                <a:ea typeface="Times New Roman"/>
                <a:cs typeface="Traditional Arabic"/>
              </a:rPr>
              <a:t>  ج- </a:t>
            </a:r>
            <a:r>
              <a:rPr lang="ar-IQ" dirty="0">
                <a:solidFill>
                  <a:schemeClr val="accent5"/>
                </a:solidFill>
                <a:latin typeface="Times New Roman"/>
                <a:ea typeface="Times New Roman"/>
                <a:cs typeface="Traditional Arabic"/>
              </a:rPr>
              <a:t>بعض الطحالب الخضراء المزرقة </a:t>
            </a:r>
            <a:r>
              <a:rPr lang="en-GB" dirty="0">
                <a:solidFill>
                  <a:schemeClr val="accent5"/>
                </a:solidFill>
                <a:latin typeface="Times New Roman"/>
                <a:ea typeface="Times New Roman"/>
                <a:cs typeface="Traditional Arabic"/>
              </a:rPr>
              <a:t>Blue green algae)</a:t>
            </a:r>
            <a:r>
              <a:rPr lang="ar-IQ" dirty="0">
                <a:solidFill>
                  <a:schemeClr val="accent5"/>
                </a:solidFill>
                <a:latin typeface="Times New Roman"/>
                <a:ea typeface="Times New Roman"/>
                <a:cs typeface="Traditional Arabic"/>
              </a:rPr>
              <a:t>)</a:t>
            </a:r>
            <a:endParaRPr lang="en-US" sz="2000" dirty="0">
              <a:solidFill>
                <a:schemeClr val="accent5"/>
              </a:solidFill>
              <a:latin typeface="Times New Roman"/>
              <a:ea typeface="Times New Roman"/>
              <a:cs typeface="Traditional Arabic"/>
            </a:endParaRPr>
          </a:p>
          <a:p>
            <a:pPr marL="0" indent="0" algn="just" rtl="1">
              <a:lnSpc>
                <a:spcPts val="2290"/>
              </a:lnSpc>
              <a:spcAft>
                <a:spcPts val="0"/>
              </a:spcAft>
              <a:buNone/>
            </a:pPr>
            <a:r>
              <a:rPr lang="en-GB" dirty="0">
                <a:solidFill>
                  <a:schemeClr val="accent5"/>
                </a:solidFill>
                <a:latin typeface="Times New Roman"/>
                <a:ea typeface="Times New Roman"/>
                <a:cs typeface="Traditional Arabic"/>
              </a:rPr>
              <a:t> </a:t>
            </a:r>
            <a:r>
              <a:rPr lang="ar-SA" dirty="0" smtClean="0">
                <a:solidFill>
                  <a:schemeClr val="accent5"/>
                </a:solidFill>
                <a:latin typeface="Times New Roman"/>
                <a:ea typeface="Times New Roman"/>
                <a:cs typeface="Traditional Arabic"/>
              </a:rPr>
              <a:t>تثبت </a:t>
            </a:r>
            <a:r>
              <a:rPr lang="ar-SA" dirty="0">
                <a:solidFill>
                  <a:schemeClr val="accent5"/>
                </a:solidFill>
                <a:latin typeface="Times New Roman"/>
                <a:ea typeface="Times New Roman"/>
                <a:cs typeface="Traditional Arabic"/>
              </a:rPr>
              <a:t>النتروجين مثل الطحالب </a:t>
            </a:r>
            <a:r>
              <a:rPr lang="ar-SA" dirty="0" err="1">
                <a:solidFill>
                  <a:schemeClr val="accent5"/>
                </a:solidFill>
                <a:latin typeface="Times New Roman"/>
                <a:ea typeface="Times New Roman"/>
                <a:cs typeface="Traditional Arabic"/>
              </a:rPr>
              <a:t>الانابينا</a:t>
            </a:r>
            <a:r>
              <a:rPr lang="ar-SA" dirty="0">
                <a:solidFill>
                  <a:schemeClr val="accent5"/>
                </a:solidFill>
                <a:latin typeface="Times New Roman"/>
                <a:ea typeface="Times New Roman"/>
                <a:cs typeface="Traditional Arabic"/>
              </a:rPr>
              <a:t> (</a:t>
            </a:r>
            <a:r>
              <a:rPr lang="en-GB" dirty="0">
                <a:solidFill>
                  <a:schemeClr val="accent5"/>
                </a:solidFill>
                <a:latin typeface="Times New Roman"/>
                <a:ea typeface="Times New Roman"/>
                <a:cs typeface="Traditional Arabic"/>
              </a:rPr>
              <a:t>Anabaena</a:t>
            </a:r>
            <a:r>
              <a:rPr lang="ar-SA" dirty="0">
                <a:solidFill>
                  <a:schemeClr val="accent5"/>
                </a:solidFill>
                <a:latin typeface="Times New Roman"/>
                <a:ea typeface="Times New Roman"/>
                <a:cs typeface="Traditional Arabic"/>
              </a:rPr>
              <a:t>)</a:t>
            </a:r>
            <a:r>
              <a:rPr lang="ar-IQ" dirty="0">
                <a:solidFill>
                  <a:schemeClr val="accent5"/>
                </a:solidFill>
                <a:latin typeface="Times New Roman"/>
                <a:ea typeface="Times New Roman"/>
                <a:cs typeface="Traditional Arabic"/>
              </a:rPr>
              <a:t> في حقول نبات الرز </a:t>
            </a:r>
            <a:r>
              <a:rPr lang="ar-IQ" dirty="0" err="1">
                <a:solidFill>
                  <a:schemeClr val="accent5"/>
                </a:solidFill>
                <a:latin typeface="Times New Roman"/>
                <a:ea typeface="Times New Roman"/>
                <a:cs typeface="Traditional Arabic"/>
              </a:rPr>
              <a:t>وطلحب</a:t>
            </a:r>
            <a:r>
              <a:rPr lang="ar-IQ" dirty="0">
                <a:solidFill>
                  <a:schemeClr val="accent5"/>
                </a:solidFill>
                <a:latin typeface="Times New Roman"/>
                <a:ea typeface="Times New Roman"/>
                <a:cs typeface="Traditional Arabic"/>
              </a:rPr>
              <a:t> </a:t>
            </a:r>
            <a:r>
              <a:rPr lang="ar-IQ" dirty="0" err="1">
                <a:solidFill>
                  <a:schemeClr val="accent5"/>
                </a:solidFill>
                <a:latin typeface="Times New Roman"/>
                <a:ea typeface="Times New Roman"/>
                <a:cs typeface="Traditional Arabic"/>
              </a:rPr>
              <a:t>النوستوك</a:t>
            </a:r>
            <a:r>
              <a:rPr lang="ar-IQ" dirty="0">
                <a:solidFill>
                  <a:schemeClr val="accent5"/>
                </a:solidFill>
                <a:latin typeface="Times New Roman"/>
                <a:ea typeface="Times New Roman"/>
                <a:cs typeface="Traditional Arabic"/>
              </a:rPr>
              <a:t> (</a:t>
            </a:r>
            <a:r>
              <a:rPr lang="en-GB" dirty="0" err="1">
                <a:solidFill>
                  <a:schemeClr val="accent5"/>
                </a:solidFill>
                <a:latin typeface="Times New Roman"/>
                <a:ea typeface="Times New Roman"/>
                <a:cs typeface="Traditional Arabic"/>
              </a:rPr>
              <a:t>Nostoc</a:t>
            </a:r>
            <a:r>
              <a:rPr lang="ar-IQ" dirty="0">
                <a:solidFill>
                  <a:schemeClr val="accent5"/>
                </a:solidFill>
                <a:latin typeface="Times New Roman"/>
                <a:ea typeface="Times New Roman"/>
                <a:cs typeface="Traditional Arabic"/>
              </a:rPr>
              <a:t>) .</a:t>
            </a:r>
            <a:endParaRPr lang="en-US" sz="2000" dirty="0">
              <a:solidFill>
                <a:schemeClr val="accent5"/>
              </a:solidFill>
              <a:latin typeface="Times New Roman"/>
              <a:ea typeface="Times New Roman"/>
              <a:cs typeface="Traditional Arabic"/>
            </a:endParaRPr>
          </a:p>
          <a:p>
            <a:pPr algn="r"/>
            <a:endParaRPr lang="ar-IQ" dirty="0">
              <a:solidFill>
                <a:schemeClr val="accent5"/>
              </a:solidFill>
            </a:endParaRPr>
          </a:p>
        </p:txBody>
      </p:sp>
    </p:spTree>
    <p:extLst>
      <p:ext uri="{BB962C8B-B14F-4D97-AF65-F5344CB8AC3E}">
        <p14:creationId xmlns:p14="http://schemas.microsoft.com/office/powerpoint/2010/main" val="2892549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415" y="400070"/>
            <a:ext cx="10881575" cy="6071068"/>
          </a:xfrm>
        </p:spPr>
        <p:txBody>
          <a:bodyPr>
            <a:normAutofit/>
          </a:bodyPr>
          <a:lstStyle/>
          <a:p>
            <a:pPr marL="0" indent="0" algn="just" rtl="1">
              <a:lnSpc>
                <a:spcPts val="2290"/>
              </a:lnSpc>
              <a:spcAft>
                <a:spcPts val="0"/>
              </a:spcAft>
              <a:buNone/>
            </a:pPr>
            <a:r>
              <a:rPr lang="ar-IQ" dirty="0">
                <a:solidFill>
                  <a:srgbClr val="00B050"/>
                </a:solidFill>
                <a:latin typeface="Times New Roman"/>
                <a:ea typeface="Times New Roman"/>
                <a:cs typeface="Traditional Arabic"/>
              </a:rPr>
              <a:t>د- ويمكن ان تتم عملية تثبيت النتروجين الجوي بواسطة التأثير المؤين للبرق تسمى (</a:t>
            </a:r>
            <a:r>
              <a:rPr lang="en-GB" dirty="0">
                <a:solidFill>
                  <a:srgbClr val="00B050"/>
                </a:solidFill>
                <a:latin typeface="Times New Roman"/>
                <a:ea typeface="Times New Roman"/>
                <a:cs typeface="Traditional Arabic"/>
              </a:rPr>
              <a:t>Electrification</a:t>
            </a:r>
            <a:r>
              <a:rPr lang="ar-IQ" dirty="0">
                <a:solidFill>
                  <a:srgbClr val="00B050"/>
                </a:solidFill>
                <a:latin typeface="Times New Roman"/>
                <a:ea typeface="Times New Roman"/>
                <a:cs typeface="Traditional Arabic"/>
              </a:rPr>
              <a:t>) الكهربة ، ويصل الى التربة كأكاسيد للنتروجين .</a:t>
            </a:r>
            <a:endParaRPr lang="en-US" sz="2000" dirty="0">
              <a:solidFill>
                <a:srgbClr val="00B050"/>
              </a:solidFill>
              <a:latin typeface="Times New Roman"/>
              <a:ea typeface="Times New Roman"/>
              <a:cs typeface="Traditional Arabic"/>
            </a:endParaRPr>
          </a:p>
          <a:p>
            <a:pPr algn="just" rtl="1">
              <a:lnSpc>
                <a:spcPts val="2290"/>
              </a:lnSpc>
              <a:spcAft>
                <a:spcPts val="0"/>
              </a:spcAft>
            </a:pPr>
            <a:r>
              <a:rPr lang="ar-IQ" dirty="0">
                <a:solidFill>
                  <a:srgbClr val="00B050"/>
                </a:solidFill>
                <a:latin typeface="Times New Roman"/>
                <a:ea typeface="Times New Roman"/>
                <a:cs typeface="Traditional Arabic"/>
              </a:rPr>
              <a:t>إن للبكتريا دوراً واضحاً في عمليات التحلل للمركبات </a:t>
            </a:r>
            <a:r>
              <a:rPr lang="ar-IQ" dirty="0" err="1">
                <a:solidFill>
                  <a:srgbClr val="00B050"/>
                </a:solidFill>
                <a:latin typeface="Times New Roman"/>
                <a:ea typeface="Times New Roman"/>
                <a:cs typeface="Traditional Arabic"/>
              </a:rPr>
              <a:t>النتروجينية</a:t>
            </a:r>
            <a:r>
              <a:rPr lang="ar-IQ" dirty="0">
                <a:solidFill>
                  <a:srgbClr val="00B050"/>
                </a:solidFill>
                <a:latin typeface="Times New Roman"/>
                <a:ea typeface="Times New Roman"/>
                <a:cs typeface="Traditional Arabic"/>
              </a:rPr>
              <a:t> خلال عمليات </a:t>
            </a:r>
            <a:r>
              <a:rPr lang="ar-IQ" dirty="0" err="1">
                <a:solidFill>
                  <a:srgbClr val="00B050"/>
                </a:solidFill>
                <a:latin typeface="Times New Roman"/>
                <a:ea typeface="Times New Roman"/>
                <a:cs typeface="Traditional Arabic"/>
              </a:rPr>
              <a:t>ثلاتة</a:t>
            </a:r>
            <a:r>
              <a:rPr lang="ar-IQ" dirty="0">
                <a:solidFill>
                  <a:srgbClr val="00B050"/>
                </a:solidFill>
                <a:latin typeface="Times New Roman"/>
                <a:ea typeface="Times New Roman"/>
                <a:cs typeface="Traditional Arabic"/>
              </a:rPr>
              <a:t> هي </a:t>
            </a:r>
            <a:r>
              <a:rPr lang="ar-IQ" dirty="0" smtClean="0">
                <a:solidFill>
                  <a:srgbClr val="00B050"/>
                </a:solidFill>
                <a:latin typeface="Times New Roman"/>
                <a:ea typeface="Times New Roman"/>
                <a:cs typeface="Traditional Arabic"/>
              </a:rPr>
              <a:t>  </a:t>
            </a:r>
            <a:r>
              <a:rPr lang="ar-IQ" dirty="0">
                <a:solidFill>
                  <a:srgbClr val="00B050"/>
                </a:solidFill>
                <a:latin typeface="Times New Roman"/>
                <a:ea typeface="Times New Roman"/>
                <a:cs typeface="Traditional Arabic"/>
              </a:rPr>
              <a:t>أ- النشدرة (</a:t>
            </a:r>
            <a:r>
              <a:rPr lang="en-GB" dirty="0">
                <a:solidFill>
                  <a:srgbClr val="00B050"/>
                </a:solidFill>
                <a:latin typeface="Times New Roman"/>
                <a:ea typeface="Times New Roman"/>
                <a:cs typeface="Traditional Arabic"/>
              </a:rPr>
              <a:t>Ammonification</a:t>
            </a:r>
            <a:r>
              <a:rPr lang="ar-IQ" dirty="0">
                <a:solidFill>
                  <a:srgbClr val="00B050"/>
                </a:solidFill>
                <a:latin typeface="Times New Roman"/>
                <a:ea typeface="Times New Roman"/>
                <a:cs typeface="Traditional Arabic"/>
              </a:rPr>
              <a:t>)  ، ب- النترجة (</a:t>
            </a:r>
            <a:r>
              <a:rPr lang="en-GB" dirty="0">
                <a:solidFill>
                  <a:srgbClr val="00B050"/>
                </a:solidFill>
                <a:latin typeface="Times New Roman"/>
                <a:ea typeface="Times New Roman"/>
                <a:cs typeface="Traditional Arabic"/>
              </a:rPr>
              <a:t>Nitrification</a:t>
            </a:r>
            <a:r>
              <a:rPr lang="ar-IQ" dirty="0">
                <a:solidFill>
                  <a:srgbClr val="00B050"/>
                </a:solidFill>
                <a:latin typeface="Times New Roman"/>
                <a:ea typeface="Times New Roman"/>
                <a:cs typeface="Traditional Arabic"/>
              </a:rPr>
              <a:t>) ج- عكس النترجة (</a:t>
            </a:r>
            <a:r>
              <a:rPr lang="en-GB" dirty="0" err="1">
                <a:solidFill>
                  <a:srgbClr val="00B050"/>
                </a:solidFill>
                <a:latin typeface="Times New Roman"/>
                <a:ea typeface="Times New Roman"/>
                <a:cs typeface="Traditional Arabic"/>
              </a:rPr>
              <a:t>Denitrification</a:t>
            </a:r>
            <a:r>
              <a:rPr lang="ar-IQ" dirty="0">
                <a:solidFill>
                  <a:srgbClr val="00B050"/>
                </a:solidFill>
                <a:latin typeface="Times New Roman"/>
                <a:ea typeface="Times New Roman"/>
                <a:cs typeface="Traditional Arabic"/>
              </a:rPr>
              <a:t>) التي يشارك فيها أكثر من نوع من البكتريا ، إذ تساعد بكتريا النشدرة  مثل </a:t>
            </a:r>
            <a:r>
              <a:rPr lang="ar-IQ" dirty="0" err="1">
                <a:solidFill>
                  <a:srgbClr val="00B050"/>
                </a:solidFill>
                <a:latin typeface="Times New Roman"/>
                <a:ea typeface="Times New Roman"/>
                <a:cs typeface="Traditional Arabic"/>
              </a:rPr>
              <a:t>بسنودوموناس</a:t>
            </a:r>
            <a:r>
              <a:rPr lang="ar-IQ" dirty="0">
                <a:solidFill>
                  <a:srgbClr val="00B050"/>
                </a:solidFill>
                <a:latin typeface="Times New Roman"/>
                <a:ea typeface="Times New Roman"/>
                <a:cs typeface="Traditional Arabic"/>
              </a:rPr>
              <a:t>(</a:t>
            </a:r>
            <a:r>
              <a:rPr lang="en-GB" dirty="0" err="1">
                <a:solidFill>
                  <a:srgbClr val="00B050"/>
                </a:solidFill>
                <a:latin typeface="Times New Roman"/>
                <a:ea typeface="Times New Roman"/>
                <a:cs typeface="Traditional Arabic"/>
              </a:rPr>
              <a:t>Psendomonas</a:t>
            </a:r>
            <a:r>
              <a:rPr lang="ar-IQ" dirty="0">
                <a:solidFill>
                  <a:srgbClr val="00B050"/>
                </a:solidFill>
                <a:latin typeface="Times New Roman"/>
                <a:ea typeface="Times New Roman"/>
                <a:cs typeface="Traditional Arabic"/>
              </a:rPr>
              <a:t>) في تحلل الحوامض الامينية (</a:t>
            </a:r>
            <a:r>
              <a:rPr lang="en-GB" dirty="0">
                <a:solidFill>
                  <a:srgbClr val="00B050"/>
                </a:solidFill>
                <a:latin typeface="Times New Roman"/>
                <a:ea typeface="Times New Roman"/>
                <a:cs typeface="Traditional Arabic"/>
              </a:rPr>
              <a:t>NH</a:t>
            </a:r>
            <a:r>
              <a:rPr lang="en-GB" baseline="-25000" dirty="0">
                <a:solidFill>
                  <a:srgbClr val="00B050"/>
                </a:solidFill>
                <a:latin typeface="Times New Roman"/>
                <a:ea typeface="Times New Roman"/>
                <a:cs typeface="Traditional Arabic"/>
              </a:rPr>
              <a:t>3</a:t>
            </a:r>
            <a:r>
              <a:rPr lang="en-GB" baseline="30000" dirty="0">
                <a:solidFill>
                  <a:srgbClr val="00B050"/>
                </a:solidFill>
                <a:latin typeface="Times New Roman"/>
                <a:ea typeface="Times New Roman"/>
                <a:cs typeface="Traditional Arabic"/>
              </a:rPr>
              <a:t>-</a:t>
            </a:r>
            <a:r>
              <a:rPr lang="en-GB" dirty="0">
                <a:solidFill>
                  <a:srgbClr val="00B050"/>
                </a:solidFill>
                <a:latin typeface="Times New Roman"/>
                <a:ea typeface="Times New Roman"/>
                <a:cs typeface="Traditional Arabic"/>
              </a:rPr>
              <a:t> group</a:t>
            </a:r>
            <a:r>
              <a:rPr lang="ar-IQ" dirty="0">
                <a:solidFill>
                  <a:srgbClr val="00B050"/>
                </a:solidFill>
                <a:latin typeface="Times New Roman"/>
                <a:ea typeface="Times New Roman"/>
                <a:cs typeface="Traditional Arabic"/>
              </a:rPr>
              <a:t>) وانتاج الامونيا (</a:t>
            </a:r>
            <a:r>
              <a:rPr lang="en-GB" dirty="0">
                <a:solidFill>
                  <a:srgbClr val="00B050"/>
                </a:solidFill>
                <a:latin typeface="Times New Roman"/>
                <a:ea typeface="Times New Roman"/>
                <a:cs typeface="Traditional Arabic"/>
              </a:rPr>
              <a:t>NH</a:t>
            </a:r>
            <a:r>
              <a:rPr lang="en-GB" baseline="-25000" dirty="0">
                <a:solidFill>
                  <a:srgbClr val="00B050"/>
                </a:solidFill>
                <a:latin typeface="Times New Roman"/>
                <a:ea typeface="Times New Roman"/>
                <a:cs typeface="Traditional Arabic"/>
              </a:rPr>
              <a:t>3</a:t>
            </a:r>
            <a:r>
              <a:rPr lang="en-GB" baseline="30000" dirty="0">
                <a:solidFill>
                  <a:srgbClr val="00B050"/>
                </a:solidFill>
                <a:latin typeface="Times New Roman"/>
                <a:ea typeface="Times New Roman"/>
                <a:cs typeface="Traditional Arabic"/>
              </a:rPr>
              <a:t>-</a:t>
            </a:r>
            <a:r>
              <a:rPr lang="ar-IQ" dirty="0">
                <a:solidFill>
                  <a:srgbClr val="00B050"/>
                </a:solidFill>
                <a:latin typeface="Times New Roman"/>
                <a:ea typeface="Times New Roman"/>
                <a:cs typeface="Traditional Arabic"/>
              </a:rPr>
              <a:t>) وهذه الامونيا بدورها </a:t>
            </a:r>
            <a:r>
              <a:rPr lang="ar-IQ" dirty="0" err="1">
                <a:solidFill>
                  <a:srgbClr val="00B050"/>
                </a:solidFill>
                <a:latin typeface="Times New Roman"/>
                <a:ea typeface="Times New Roman"/>
                <a:cs typeface="Traditional Arabic"/>
              </a:rPr>
              <a:t>تتأكسد</a:t>
            </a:r>
            <a:r>
              <a:rPr lang="ar-IQ" dirty="0">
                <a:solidFill>
                  <a:srgbClr val="00B050"/>
                </a:solidFill>
                <a:latin typeface="Times New Roman"/>
                <a:ea typeface="Times New Roman"/>
                <a:cs typeface="Traditional Arabic"/>
              </a:rPr>
              <a:t> وتتحول إلى نتريت (</a:t>
            </a:r>
            <a:r>
              <a:rPr lang="ar-IQ" baseline="30000" dirty="0">
                <a:solidFill>
                  <a:srgbClr val="00B050"/>
                </a:solidFill>
                <a:latin typeface="Times New Roman"/>
                <a:ea typeface="Times New Roman"/>
                <a:cs typeface="Traditional Arabic"/>
              </a:rPr>
              <a:t>-</a:t>
            </a:r>
            <a:r>
              <a:rPr lang="en-GB" dirty="0">
                <a:solidFill>
                  <a:srgbClr val="00B050"/>
                </a:solidFill>
                <a:latin typeface="Times New Roman"/>
                <a:ea typeface="Times New Roman"/>
                <a:cs typeface="Traditional Arabic"/>
              </a:rPr>
              <a:t>NO</a:t>
            </a:r>
            <a:r>
              <a:rPr lang="en-GB" baseline="-25000" dirty="0">
                <a:solidFill>
                  <a:srgbClr val="00B050"/>
                </a:solidFill>
                <a:latin typeface="Times New Roman"/>
                <a:ea typeface="Times New Roman"/>
                <a:cs typeface="Traditional Arabic"/>
              </a:rPr>
              <a:t>2</a:t>
            </a:r>
            <a:r>
              <a:rPr lang="ar-IQ" dirty="0">
                <a:solidFill>
                  <a:srgbClr val="00B050"/>
                </a:solidFill>
                <a:latin typeface="Times New Roman"/>
                <a:ea typeface="Times New Roman"/>
                <a:cs typeface="Traditional Arabic"/>
              </a:rPr>
              <a:t>) بسرعة بواسطة بكتريا النتريت مثل </a:t>
            </a:r>
            <a:r>
              <a:rPr lang="ar-IQ" dirty="0" err="1">
                <a:solidFill>
                  <a:srgbClr val="00B050"/>
                </a:solidFill>
                <a:latin typeface="Times New Roman"/>
                <a:ea typeface="Times New Roman"/>
                <a:cs typeface="Traditional Arabic"/>
              </a:rPr>
              <a:t>نايتروسوموناس</a:t>
            </a:r>
            <a:r>
              <a:rPr lang="ar-IQ" dirty="0">
                <a:solidFill>
                  <a:srgbClr val="00B050"/>
                </a:solidFill>
                <a:latin typeface="Times New Roman"/>
                <a:ea typeface="Times New Roman"/>
                <a:cs typeface="Traditional Arabic"/>
              </a:rPr>
              <a:t> (</a:t>
            </a:r>
            <a:r>
              <a:rPr lang="en-GB" dirty="0" err="1">
                <a:solidFill>
                  <a:srgbClr val="00B050"/>
                </a:solidFill>
                <a:latin typeface="Times New Roman"/>
                <a:ea typeface="Times New Roman"/>
                <a:cs typeface="Traditional Arabic"/>
              </a:rPr>
              <a:t>Nitrosomonas</a:t>
            </a:r>
            <a:r>
              <a:rPr lang="ar-IQ" dirty="0">
                <a:solidFill>
                  <a:srgbClr val="00B050"/>
                </a:solidFill>
                <a:latin typeface="Times New Roman"/>
                <a:ea typeface="Times New Roman"/>
                <a:cs typeface="Traditional Arabic"/>
              </a:rPr>
              <a:t>) ومن ثم تتحول إلى النترات (</a:t>
            </a:r>
            <a:r>
              <a:rPr lang="en-GB" dirty="0">
                <a:solidFill>
                  <a:srgbClr val="00B050"/>
                </a:solidFill>
                <a:latin typeface="Times New Roman"/>
                <a:ea typeface="Times New Roman"/>
                <a:cs typeface="Traditional Arabic"/>
              </a:rPr>
              <a:t>NO</a:t>
            </a:r>
            <a:r>
              <a:rPr lang="en-GB" baseline="-25000" dirty="0">
                <a:solidFill>
                  <a:srgbClr val="00B050"/>
                </a:solidFill>
                <a:latin typeface="Times New Roman"/>
                <a:ea typeface="Times New Roman"/>
                <a:cs typeface="Traditional Arabic"/>
              </a:rPr>
              <a:t>3</a:t>
            </a:r>
            <a:r>
              <a:rPr lang="en-GB" baseline="30000" dirty="0">
                <a:solidFill>
                  <a:srgbClr val="00B050"/>
                </a:solidFill>
                <a:latin typeface="Times New Roman"/>
                <a:ea typeface="Times New Roman"/>
                <a:cs typeface="Traditional Arabic"/>
              </a:rPr>
              <a:t>-</a:t>
            </a:r>
            <a:r>
              <a:rPr lang="ar-IQ" dirty="0">
                <a:solidFill>
                  <a:srgbClr val="00B050"/>
                </a:solidFill>
                <a:latin typeface="Times New Roman"/>
                <a:ea typeface="Times New Roman"/>
                <a:cs typeface="Traditional Arabic"/>
              </a:rPr>
              <a:t>) بواسطة بكتريا النترات مثل </a:t>
            </a:r>
            <a:r>
              <a:rPr lang="ar-IQ" dirty="0" err="1">
                <a:solidFill>
                  <a:srgbClr val="00B050"/>
                </a:solidFill>
                <a:latin typeface="Times New Roman"/>
                <a:ea typeface="Times New Roman"/>
                <a:cs typeface="Traditional Arabic"/>
              </a:rPr>
              <a:t>نايتروباكتر</a:t>
            </a:r>
            <a:r>
              <a:rPr lang="ar-IQ" dirty="0">
                <a:solidFill>
                  <a:srgbClr val="00B050"/>
                </a:solidFill>
                <a:latin typeface="Times New Roman"/>
                <a:ea typeface="Times New Roman"/>
                <a:cs typeface="Traditional Arabic"/>
              </a:rPr>
              <a:t>(</a:t>
            </a:r>
            <a:r>
              <a:rPr lang="en-GB" dirty="0" err="1">
                <a:solidFill>
                  <a:srgbClr val="00B050"/>
                </a:solidFill>
                <a:latin typeface="Times New Roman"/>
                <a:ea typeface="Times New Roman"/>
                <a:cs typeface="Traditional Arabic"/>
              </a:rPr>
              <a:t>Nitobacter</a:t>
            </a:r>
            <a:r>
              <a:rPr lang="ar-IQ" dirty="0">
                <a:solidFill>
                  <a:srgbClr val="00B050"/>
                </a:solidFill>
                <a:latin typeface="Times New Roman"/>
                <a:ea typeface="Times New Roman"/>
                <a:cs typeface="Traditional Arabic"/>
              </a:rPr>
              <a:t>)</a:t>
            </a:r>
            <a:endParaRPr lang="en-US" sz="2000" dirty="0">
              <a:solidFill>
                <a:srgbClr val="00B050"/>
              </a:solidFill>
              <a:latin typeface="Times New Roman"/>
              <a:ea typeface="Times New Roman"/>
              <a:cs typeface="Traditional Arabic"/>
            </a:endParaRPr>
          </a:p>
          <a:p>
            <a:pPr marL="0" indent="0" algn="r">
              <a:lnSpc>
                <a:spcPts val="2290"/>
              </a:lnSpc>
              <a:spcAft>
                <a:spcPts val="0"/>
              </a:spcAft>
              <a:buNone/>
            </a:pPr>
            <a:endParaRPr lang="ar-IQ" dirty="0" smtClean="0">
              <a:solidFill>
                <a:srgbClr val="00B050"/>
              </a:solidFill>
              <a:latin typeface="Times New Roman"/>
              <a:ea typeface="Times New Roman"/>
              <a:cs typeface="Traditional Arabic"/>
            </a:endParaRPr>
          </a:p>
          <a:p>
            <a:pPr marL="0" indent="0" algn="r">
              <a:lnSpc>
                <a:spcPts val="2290"/>
              </a:lnSpc>
              <a:spcAft>
                <a:spcPts val="0"/>
              </a:spcAft>
              <a:buNone/>
            </a:pPr>
            <a:endParaRPr lang="ar-IQ" dirty="0">
              <a:solidFill>
                <a:srgbClr val="00B050"/>
              </a:solidFill>
              <a:latin typeface="Times New Roman"/>
              <a:ea typeface="Times New Roman"/>
              <a:cs typeface="Traditional Arabic"/>
            </a:endParaRPr>
          </a:p>
          <a:p>
            <a:pPr marL="0" indent="0" algn="r">
              <a:lnSpc>
                <a:spcPts val="2290"/>
              </a:lnSpc>
              <a:spcAft>
                <a:spcPts val="0"/>
              </a:spcAft>
              <a:buNone/>
            </a:pPr>
            <a:endParaRPr lang="ar-IQ" sz="2000" dirty="0" smtClean="0">
              <a:solidFill>
                <a:srgbClr val="00B050"/>
              </a:solidFill>
              <a:latin typeface="Times New Roman"/>
              <a:ea typeface="Times New Roman"/>
              <a:cs typeface="Traditional Arabic"/>
            </a:endParaRPr>
          </a:p>
          <a:p>
            <a:pPr marL="0" indent="0" algn="r">
              <a:lnSpc>
                <a:spcPts val="2290"/>
              </a:lnSpc>
              <a:spcAft>
                <a:spcPts val="0"/>
              </a:spcAft>
              <a:buNone/>
            </a:pPr>
            <a:endParaRPr lang="en-US" sz="2000" dirty="0">
              <a:solidFill>
                <a:srgbClr val="00B050"/>
              </a:solidFill>
              <a:latin typeface="Times New Roman"/>
              <a:ea typeface="Times New Roman"/>
              <a:cs typeface="Traditional Arabic"/>
            </a:endParaRPr>
          </a:p>
          <a:p>
            <a:pPr algn="just" rtl="1">
              <a:lnSpc>
                <a:spcPts val="2290"/>
              </a:lnSpc>
              <a:spcAft>
                <a:spcPts val="0"/>
              </a:spcAft>
            </a:pPr>
            <a:r>
              <a:rPr lang="ar-IQ" dirty="0">
                <a:solidFill>
                  <a:srgbClr val="00B050"/>
                </a:solidFill>
                <a:latin typeface="Times New Roman"/>
                <a:ea typeface="Times New Roman"/>
                <a:cs typeface="Traditional Arabic"/>
              </a:rPr>
              <a:t>وهناك بعض الأنواع من البكتريا تساعد على ارجاع النتروجين إلى صيغته في الجو أي تعيد النتروجين المثبت من التربة إلى المحيط الجوي بواسطة عملية تسمى عكس النترجة (</a:t>
            </a:r>
            <a:r>
              <a:rPr lang="en-GB" dirty="0" err="1">
                <a:solidFill>
                  <a:srgbClr val="00B050"/>
                </a:solidFill>
                <a:latin typeface="Times New Roman"/>
                <a:ea typeface="Times New Roman"/>
                <a:cs typeface="Traditional Arabic"/>
              </a:rPr>
              <a:t>Denitrification</a:t>
            </a:r>
            <a:r>
              <a:rPr lang="ar-IQ" dirty="0">
                <a:solidFill>
                  <a:srgbClr val="00B050"/>
                </a:solidFill>
                <a:latin typeface="Times New Roman"/>
                <a:ea typeface="Times New Roman"/>
                <a:cs typeface="Traditional Arabic"/>
              </a:rPr>
              <a:t>) وهي عملية  اختزال ميكروبي للنترات أو النتريت الى غازات النتروجين يفقد ويتطاير في الجو ، وهذه البكتريا هي </a:t>
            </a:r>
            <a:r>
              <a:rPr lang="ar-IQ" dirty="0" err="1">
                <a:solidFill>
                  <a:srgbClr val="00B050"/>
                </a:solidFill>
                <a:latin typeface="Times New Roman"/>
                <a:ea typeface="Times New Roman"/>
                <a:cs typeface="Traditional Arabic"/>
              </a:rPr>
              <a:t>الثايوباسيليس</a:t>
            </a:r>
            <a:r>
              <a:rPr lang="ar-IQ" dirty="0">
                <a:solidFill>
                  <a:srgbClr val="00B050"/>
                </a:solidFill>
                <a:latin typeface="Times New Roman"/>
                <a:ea typeface="Times New Roman"/>
                <a:cs typeface="Traditional Arabic"/>
              </a:rPr>
              <a:t> (</a:t>
            </a:r>
            <a:r>
              <a:rPr lang="en-GB" dirty="0" err="1">
                <a:solidFill>
                  <a:srgbClr val="00B050"/>
                </a:solidFill>
                <a:latin typeface="Times New Roman"/>
                <a:ea typeface="Times New Roman"/>
                <a:cs typeface="Traditional Arabic"/>
              </a:rPr>
              <a:t>denifrificans</a:t>
            </a:r>
            <a:r>
              <a:rPr lang="en-GB" dirty="0">
                <a:solidFill>
                  <a:srgbClr val="00B050"/>
                </a:solidFill>
                <a:latin typeface="Traditional Arabic"/>
                <a:ea typeface="Times New Roman"/>
                <a:cs typeface="Traditional Arabic"/>
              </a:rPr>
              <a:t> </a:t>
            </a:r>
            <a:r>
              <a:rPr lang="en-GB" dirty="0">
                <a:solidFill>
                  <a:srgbClr val="00B050"/>
                </a:solidFill>
                <a:latin typeface="Times New Roman"/>
                <a:ea typeface="Times New Roman"/>
                <a:cs typeface="Traditional Arabic"/>
              </a:rPr>
              <a:t> </a:t>
            </a:r>
            <a:r>
              <a:rPr lang="en-GB" dirty="0" err="1">
                <a:solidFill>
                  <a:srgbClr val="00B050"/>
                </a:solidFill>
                <a:latin typeface="Times New Roman"/>
                <a:ea typeface="Times New Roman"/>
                <a:cs typeface="Traditional Arabic"/>
              </a:rPr>
              <a:t>Thiobacillus</a:t>
            </a:r>
            <a:r>
              <a:rPr lang="ar-IQ" dirty="0">
                <a:solidFill>
                  <a:srgbClr val="00B050"/>
                </a:solidFill>
                <a:latin typeface="Times New Roman"/>
                <a:ea typeface="Times New Roman"/>
                <a:cs typeface="Traditional Arabic"/>
              </a:rPr>
              <a:t>) وبكتريا </a:t>
            </a:r>
            <a:r>
              <a:rPr lang="ar-IQ" dirty="0" err="1">
                <a:solidFill>
                  <a:srgbClr val="00B050"/>
                </a:solidFill>
                <a:latin typeface="Times New Roman"/>
                <a:ea typeface="Times New Roman"/>
                <a:cs typeface="Traditional Arabic"/>
              </a:rPr>
              <a:t>مايكروكوكس</a:t>
            </a:r>
            <a:r>
              <a:rPr lang="ar-IQ" dirty="0">
                <a:solidFill>
                  <a:srgbClr val="00B050"/>
                </a:solidFill>
                <a:latin typeface="Times New Roman"/>
                <a:ea typeface="Times New Roman"/>
                <a:cs typeface="Traditional Arabic"/>
              </a:rPr>
              <a:t> ( </a:t>
            </a:r>
            <a:r>
              <a:rPr lang="en-GB" dirty="0" err="1">
                <a:solidFill>
                  <a:srgbClr val="00B050"/>
                </a:solidFill>
                <a:latin typeface="Times New Roman"/>
                <a:ea typeface="Times New Roman"/>
                <a:cs typeface="Traditional Arabic"/>
              </a:rPr>
              <a:t>denifrificans</a:t>
            </a:r>
            <a:r>
              <a:rPr lang="en-GB" dirty="0">
                <a:solidFill>
                  <a:srgbClr val="00B050"/>
                </a:solidFill>
                <a:latin typeface="Traditional Arabic"/>
                <a:ea typeface="Times New Roman"/>
                <a:cs typeface="Traditional Arabic"/>
              </a:rPr>
              <a:t> </a:t>
            </a:r>
            <a:r>
              <a:rPr lang="en-GB" dirty="0">
                <a:solidFill>
                  <a:srgbClr val="00B050"/>
                </a:solidFill>
                <a:latin typeface="Times New Roman"/>
                <a:ea typeface="Times New Roman"/>
                <a:cs typeface="Traditional Arabic"/>
              </a:rPr>
              <a:t> Micrococcus</a:t>
            </a:r>
            <a:r>
              <a:rPr lang="ar-IQ" dirty="0">
                <a:solidFill>
                  <a:srgbClr val="00B050"/>
                </a:solidFill>
                <a:latin typeface="Times New Roman"/>
                <a:ea typeface="Times New Roman"/>
                <a:cs typeface="Traditional Arabic"/>
              </a:rPr>
              <a:t>) ان وجود هذه الانواع من البكتريا له أهمية كبيرة في المحافظة على الانسياب الدوري للنتروجين من خلال أي نظام بيئي .</a:t>
            </a:r>
            <a:endParaRPr lang="en-US" sz="2000" dirty="0">
              <a:solidFill>
                <a:srgbClr val="00B050"/>
              </a:solidFill>
              <a:latin typeface="Times New Roman"/>
              <a:ea typeface="Times New Roman"/>
              <a:cs typeface="Traditional Arabic"/>
            </a:endParaRPr>
          </a:p>
          <a:p>
            <a:pPr marL="0" indent="0" algn="r">
              <a:buNone/>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0152" y="3043240"/>
            <a:ext cx="7174523" cy="155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465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425"/>
            <a:ext cx="11164910" cy="6009538"/>
          </a:xfrm>
        </p:spPr>
        <p:txBody>
          <a:bodyPr>
            <a:normAutofit/>
          </a:bodyPr>
          <a:lstStyle/>
          <a:p>
            <a:pPr algn="just" rtl="1">
              <a:lnSpc>
                <a:spcPts val="2290"/>
              </a:lnSpc>
              <a:spcAft>
                <a:spcPts val="0"/>
              </a:spcAft>
            </a:pPr>
            <a:r>
              <a:rPr lang="ar-IQ" dirty="0">
                <a:solidFill>
                  <a:srgbClr val="00B050"/>
                </a:solidFill>
                <a:latin typeface="Times New Roman"/>
                <a:ea typeface="Times New Roman"/>
                <a:cs typeface="Traditional Arabic"/>
              </a:rPr>
              <a:t>وتعد عملية اخذ النبات للنتروجين في أشكاله </a:t>
            </a:r>
            <a:r>
              <a:rPr lang="ar-IQ" dirty="0" err="1">
                <a:solidFill>
                  <a:srgbClr val="00B050"/>
                </a:solidFill>
                <a:latin typeface="Times New Roman"/>
                <a:ea typeface="Times New Roman"/>
                <a:cs typeface="Traditional Arabic"/>
              </a:rPr>
              <a:t>اللاعضوية</a:t>
            </a:r>
            <a:r>
              <a:rPr lang="ar-IQ" dirty="0">
                <a:solidFill>
                  <a:srgbClr val="00B050"/>
                </a:solidFill>
                <a:latin typeface="Times New Roman"/>
                <a:ea typeface="Times New Roman"/>
                <a:cs typeface="Traditional Arabic"/>
              </a:rPr>
              <a:t> كالنترات مقياساً جيداً للتوازن بين التحلل البروتيني والتأثير البكتيري والإنتاجية الأولية ، فعند تواجد النترات  في تراكيز عالية في أي مسطح مائي يمكن ان يكون دليلاً على الإثراء الغذائي  (</a:t>
            </a:r>
            <a:r>
              <a:rPr lang="en-GB" dirty="0">
                <a:solidFill>
                  <a:srgbClr val="00B050"/>
                </a:solidFill>
                <a:latin typeface="Times New Roman"/>
                <a:ea typeface="Times New Roman"/>
                <a:cs typeface="Traditional Arabic"/>
              </a:rPr>
              <a:t>Eutrophication</a:t>
            </a:r>
            <a:r>
              <a:rPr lang="ar-IQ" dirty="0">
                <a:solidFill>
                  <a:srgbClr val="00B050"/>
                </a:solidFill>
                <a:latin typeface="Times New Roman"/>
                <a:ea typeface="Times New Roman"/>
                <a:cs typeface="Traditional Arabic"/>
              </a:rPr>
              <a:t>) وهي عملية تشجع نمو </a:t>
            </a:r>
            <a:r>
              <a:rPr lang="ar-IQ" dirty="0" err="1">
                <a:solidFill>
                  <a:srgbClr val="00B050"/>
                </a:solidFill>
                <a:latin typeface="Times New Roman"/>
                <a:ea typeface="Times New Roman"/>
                <a:cs typeface="Traditional Arabic"/>
              </a:rPr>
              <a:t>الاشنات</a:t>
            </a:r>
            <a:r>
              <a:rPr lang="ar-IQ" dirty="0">
                <a:solidFill>
                  <a:srgbClr val="00B050"/>
                </a:solidFill>
                <a:latin typeface="Times New Roman"/>
                <a:ea typeface="Times New Roman"/>
                <a:cs typeface="Traditional Arabic"/>
              </a:rPr>
              <a:t> (ا</a:t>
            </a:r>
            <a:r>
              <a:rPr lang="ar-SA" b="1" dirty="0" err="1">
                <a:solidFill>
                  <a:srgbClr val="00B050"/>
                </a:solidFill>
                <a:latin typeface="Times New Roman"/>
                <a:ea typeface="Times New Roman"/>
                <a:cs typeface="Traditional Arabic"/>
              </a:rPr>
              <a:t>لأشنة</a:t>
            </a:r>
            <a:r>
              <a:rPr lang="ar-SA" baseline="30000" dirty="0">
                <a:solidFill>
                  <a:srgbClr val="00B050"/>
                </a:solidFill>
                <a:latin typeface="Times New Roman"/>
                <a:ea typeface="Times New Roman"/>
                <a:cs typeface="Traditional Arabic"/>
              </a:rPr>
              <a:t> </a:t>
            </a:r>
            <a:r>
              <a:rPr lang="ar-SA" dirty="0">
                <a:solidFill>
                  <a:srgbClr val="00B050"/>
                </a:solidFill>
                <a:latin typeface="Times New Roman"/>
                <a:ea typeface="Times New Roman"/>
                <a:cs typeface="Traditional Arabic"/>
              </a:rPr>
              <a:t>وجمعها</a:t>
            </a:r>
            <a:r>
              <a:rPr lang="en-GB" dirty="0">
                <a:solidFill>
                  <a:srgbClr val="00B050"/>
                </a:solidFill>
                <a:latin typeface="Times New Roman"/>
                <a:ea typeface="Times New Roman"/>
                <a:cs typeface="Traditional Arabic"/>
              </a:rPr>
              <a:t> </a:t>
            </a:r>
            <a:r>
              <a:rPr lang="ar-SA" b="1" dirty="0" err="1">
                <a:solidFill>
                  <a:srgbClr val="00B050"/>
                </a:solidFill>
                <a:latin typeface="Times New Roman"/>
                <a:ea typeface="Times New Roman"/>
                <a:cs typeface="Traditional Arabic"/>
              </a:rPr>
              <a:t>الأشنات</a:t>
            </a:r>
            <a:r>
              <a:rPr lang="en-GB" dirty="0">
                <a:solidFill>
                  <a:srgbClr val="00B050"/>
                </a:solidFill>
                <a:latin typeface="Times New Roman"/>
                <a:ea typeface="Times New Roman"/>
                <a:cs typeface="Traditional Arabic"/>
              </a:rPr>
              <a:t> </a:t>
            </a:r>
            <a:r>
              <a:rPr lang="ar-SA" dirty="0">
                <a:solidFill>
                  <a:srgbClr val="00B050"/>
                </a:solidFill>
                <a:latin typeface="Times New Roman"/>
                <a:ea typeface="Times New Roman"/>
                <a:cs typeface="Traditional Arabic"/>
              </a:rPr>
              <a:t>أو</a:t>
            </a:r>
            <a:r>
              <a:rPr lang="en-GB" dirty="0">
                <a:solidFill>
                  <a:srgbClr val="00B050"/>
                </a:solidFill>
                <a:latin typeface="Times New Roman"/>
                <a:ea typeface="Times New Roman"/>
                <a:cs typeface="Traditional Arabic"/>
              </a:rPr>
              <a:t> </a:t>
            </a:r>
            <a:r>
              <a:rPr lang="ar-SA" b="1" dirty="0" err="1">
                <a:solidFill>
                  <a:srgbClr val="00B050"/>
                </a:solidFill>
                <a:latin typeface="Times New Roman"/>
                <a:ea typeface="Times New Roman"/>
                <a:cs typeface="Traditional Arabic"/>
              </a:rPr>
              <a:t>الأُشَن</a:t>
            </a:r>
            <a:r>
              <a:rPr lang="en-GB" dirty="0">
                <a:solidFill>
                  <a:srgbClr val="00B050"/>
                </a:solidFill>
                <a:latin typeface="Times New Roman"/>
                <a:ea typeface="Times New Roman"/>
                <a:cs typeface="Traditional Arabic"/>
              </a:rPr>
              <a:t> </a:t>
            </a:r>
            <a:r>
              <a:rPr lang="ar-SA" b="1" dirty="0" err="1">
                <a:solidFill>
                  <a:srgbClr val="00B050"/>
                </a:solidFill>
                <a:latin typeface="Times New Roman"/>
                <a:ea typeface="Times New Roman"/>
                <a:cs typeface="Traditional Arabic"/>
              </a:rPr>
              <a:t>الشيبيات</a:t>
            </a:r>
            <a:r>
              <a:rPr lang="en-GB" dirty="0">
                <a:solidFill>
                  <a:srgbClr val="00B050"/>
                </a:solidFill>
                <a:latin typeface="Times New Roman"/>
                <a:ea typeface="Times New Roman"/>
                <a:cs typeface="Traditional Arabic"/>
              </a:rPr>
              <a:t> </a:t>
            </a:r>
            <a:r>
              <a:rPr lang="ar-SA" dirty="0">
                <a:solidFill>
                  <a:srgbClr val="00B050"/>
                </a:solidFill>
                <a:latin typeface="Times New Roman"/>
                <a:ea typeface="Times New Roman"/>
                <a:cs typeface="Traditional Arabic"/>
              </a:rPr>
              <a:t>أو</a:t>
            </a:r>
            <a:r>
              <a:rPr lang="en-GB" dirty="0">
                <a:solidFill>
                  <a:srgbClr val="00B050"/>
                </a:solidFill>
                <a:latin typeface="Times New Roman"/>
                <a:ea typeface="Times New Roman"/>
                <a:cs typeface="Traditional Arabic"/>
              </a:rPr>
              <a:t> </a:t>
            </a:r>
            <a:r>
              <a:rPr lang="ar-SA" b="1" dirty="0" err="1">
                <a:solidFill>
                  <a:srgbClr val="00B050"/>
                </a:solidFill>
                <a:latin typeface="Times New Roman"/>
                <a:ea typeface="Times New Roman"/>
                <a:cs typeface="Traditional Arabic"/>
              </a:rPr>
              <a:t>اللشنيات</a:t>
            </a:r>
            <a:r>
              <a:rPr lang="ar-SA" b="1" dirty="0">
                <a:solidFill>
                  <a:srgbClr val="00B050"/>
                </a:solidFill>
                <a:latin typeface="Times New Roman"/>
                <a:ea typeface="Times New Roman"/>
                <a:cs typeface="Traditional Arabic"/>
              </a:rPr>
              <a:t> ، </a:t>
            </a:r>
            <a:r>
              <a:rPr lang="ar-SA" u="sng" dirty="0">
                <a:solidFill>
                  <a:srgbClr val="00B050"/>
                </a:solidFill>
                <a:latin typeface="Times New Roman"/>
                <a:ea typeface="Times New Roman"/>
                <a:cs typeface="Traditional Arabic"/>
                <a:hlinkClick r:id="rId2" tooltip="لغة إنجليزية"/>
              </a:rPr>
              <a:t>بالإنجليزية</a:t>
            </a:r>
            <a:r>
              <a:rPr lang="en-GB" dirty="0">
                <a:solidFill>
                  <a:srgbClr val="00B050"/>
                </a:solidFill>
                <a:latin typeface="Traditional Arabic"/>
                <a:ea typeface="Times New Roman"/>
                <a:cs typeface="Traditional Arabic"/>
              </a:rPr>
              <a:t> </a:t>
            </a:r>
            <a:r>
              <a:rPr lang="en-GB" dirty="0">
                <a:solidFill>
                  <a:srgbClr val="00B050"/>
                </a:solidFill>
                <a:latin typeface="Times New Roman"/>
                <a:ea typeface="Times New Roman"/>
                <a:cs typeface="Traditional Arabic"/>
              </a:rPr>
              <a:t>Lichen </a:t>
            </a:r>
            <a:r>
              <a:rPr lang="en-GB" dirty="0">
                <a:solidFill>
                  <a:srgbClr val="00B050"/>
                </a:solidFill>
                <a:latin typeface="Traditional Arabic"/>
                <a:ea typeface="Times New Roman"/>
                <a:cs typeface="Traditional Arabic"/>
              </a:rPr>
              <a:t> </a:t>
            </a:r>
            <a:r>
              <a:rPr lang="ar-SA" dirty="0">
                <a:solidFill>
                  <a:srgbClr val="00B050"/>
                </a:solidFill>
                <a:latin typeface="Times New Roman"/>
                <a:ea typeface="Times New Roman"/>
                <a:cs typeface="Traditional Arabic"/>
              </a:rPr>
              <a:t>وهي عبارة عن كائنات</a:t>
            </a:r>
            <a:r>
              <a:rPr lang="en-GB" dirty="0">
                <a:solidFill>
                  <a:srgbClr val="00B050"/>
                </a:solidFill>
                <a:latin typeface="Times New Roman"/>
                <a:ea typeface="Times New Roman"/>
                <a:cs typeface="Traditional Arabic"/>
              </a:rPr>
              <a:t> </a:t>
            </a:r>
            <a:r>
              <a:rPr lang="ar-SA" u="sng" dirty="0" err="1">
                <a:solidFill>
                  <a:srgbClr val="00B050"/>
                </a:solidFill>
                <a:latin typeface="Times New Roman"/>
                <a:ea typeface="Times New Roman"/>
                <a:cs typeface="Traditional Arabic"/>
                <a:hlinkClick r:id="rId3" tooltip="تعايش (أحياء)"/>
              </a:rPr>
              <a:t>تعايشية</a:t>
            </a:r>
            <a:r>
              <a:rPr lang="en-GB" dirty="0">
                <a:solidFill>
                  <a:srgbClr val="00B050"/>
                </a:solidFill>
                <a:latin typeface="Times New Roman"/>
                <a:ea typeface="Times New Roman"/>
                <a:cs typeface="Traditional Arabic"/>
              </a:rPr>
              <a:t> </a:t>
            </a:r>
            <a:r>
              <a:rPr lang="ar-SA" dirty="0">
                <a:solidFill>
                  <a:srgbClr val="00B050"/>
                </a:solidFill>
                <a:latin typeface="Times New Roman"/>
                <a:ea typeface="Times New Roman"/>
                <a:cs typeface="Traditional Arabic"/>
              </a:rPr>
              <a:t>تتكون من ترافق بين</a:t>
            </a:r>
            <a:r>
              <a:rPr lang="en-GB" dirty="0">
                <a:solidFill>
                  <a:srgbClr val="00B050"/>
                </a:solidFill>
                <a:latin typeface="Times New Roman"/>
                <a:ea typeface="Times New Roman"/>
                <a:cs typeface="Traditional Arabic"/>
              </a:rPr>
              <a:t> </a:t>
            </a:r>
            <a:r>
              <a:rPr lang="ar-SA" u="sng" dirty="0">
                <a:solidFill>
                  <a:srgbClr val="00B050"/>
                </a:solidFill>
                <a:latin typeface="Times New Roman"/>
                <a:ea typeface="Times New Roman"/>
                <a:cs typeface="Traditional Arabic"/>
                <a:hlinkClick r:id="rId4" tooltip="الطحالب الخضراء"/>
              </a:rPr>
              <a:t>الطحالب الخضراء</a:t>
            </a:r>
            <a:r>
              <a:rPr lang="en-GB" dirty="0">
                <a:solidFill>
                  <a:srgbClr val="00B050"/>
                </a:solidFill>
                <a:latin typeface="Times New Roman"/>
                <a:ea typeface="Times New Roman"/>
                <a:cs typeface="Traditional Arabic"/>
              </a:rPr>
              <a:t> </a:t>
            </a:r>
            <a:r>
              <a:rPr lang="ar-SA" dirty="0">
                <a:solidFill>
                  <a:srgbClr val="00B050"/>
                </a:solidFill>
                <a:latin typeface="Times New Roman"/>
                <a:ea typeface="Times New Roman"/>
                <a:cs typeface="Traditional Arabic"/>
              </a:rPr>
              <a:t>المجهرية أو</a:t>
            </a:r>
            <a:r>
              <a:rPr lang="en-GB" dirty="0">
                <a:solidFill>
                  <a:srgbClr val="00B050"/>
                </a:solidFill>
                <a:latin typeface="Times New Roman"/>
                <a:ea typeface="Times New Roman"/>
                <a:cs typeface="Traditional Arabic"/>
              </a:rPr>
              <a:t> </a:t>
            </a:r>
            <a:r>
              <a:rPr lang="ar-SA" u="sng" dirty="0">
                <a:solidFill>
                  <a:srgbClr val="00B050"/>
                </a:solidFill>
                <a:latin typeface="Times New Roman"/>
                <a:ea typeface="Times New Roman"/>
                <a:cs typeface="Traditional Arabic"/>
                <a:hlinkClick r:id="rId5" tooltip="الجراثيم الزرقاء"/>
              </a:rPr>
              <a:t>الجراثيم </a:t>
            </a:r>
            <a:r>
              <a:rPr lang="ar-IQ" u="sng" dirty="0">
                <a:solidFill>
                  <a:srgbClr val="00B050"/>
                </a:solidFill>
                <a:latin typeface="Times New Roman"/>
                <a:ea typeface="Times New Roman"/>
                <a:cs typeface="Traditional Arabic"/>
                <a:hlinkClick r:id="rId5" tooltip="الجراثيم الزرقاء"/>
              </a:rPr>
              <a:t>الزرقاء </a:t>
            </a:r>
            <a:r>
              <a:rPr lang="ar-IQ" dirty="0">
                <a:solidFill>
                  <a:srgbClr val="00B050"/>
                </a:solidFill>
                <a:latin typeface="Times New Roman"/>
                <a:ea typeface="Times New Roman"/>
                <a:cs typeface="Traditional Arabic"/>
              </a:rPr>
              <a:t>   </a:t>
            </a:r>
            <a:r>
              <a:rPr lang="en-GB" dirty="0">
                <a:solidFill>
                  <a:srgbClr val="00B050"/>
                </a:solidFill>
                <a:latin typeface="Times New Roman"/>
                <a:ea typeface="Times New Roman"/>
                <a:cs typeface="Traditional Arabic"/>
              </a:rPr>
              <a:t>( cyanobacteria)</a:t>
            </a:r>
            <a:r>
              <a:rPr lang="ar-SA" u="sng" dirty="0">
                <a:solidFill>
                  <a:srgbClr val="00B050"/>
                </a:solidFill>
                <a:latin typeface="Times New Roman"/>
                <a:ea typeface="Times New Roman"/>
                <a:cs typeface="Traditional Arabic"/>
                <a:hlinkClick r:id="rId6" tooltip="فطر"/>
              </a:rPr>
              <a:t>  وفطور خيطية</a:t>
            </a:r>
            <a:r>
              <a:rPr lang="en-GB" dirty="0">
                <a:solidFill>
                  <a:srgbClr val="00B050"/>
                </a:solidFill>
                <a:latin typeface="Times New Roman"/>
                <a:ea typeface="Times New Roman"/>
                <a:cs typeface="Traditional Arabic"/>
              </a:rPr>
              <a:t>. </a:t>
            </a:r>
            <a:r>
              <a:rPr lang="ar-SA" dirty="0">
                <a:solidFill>
                  <a:srgbClr val="00B050"/>
                </a:solidFill>
                <a:latin typeface="Times New Roman"/>
                <a:ea typeface="Times New Roman"/>
                <a:cs typeface="Traditional Arabic"/>
              </a:rPr>
              <a:t>وتكون العلاقة بينهما في تكافل حيث يقوم الطحلب بعملية البناء الضوئي ويقوم الفطر بامتصاص الماء والأملاح وبذلك يتحقق التوازن في تحصيل الغذاء بين الطرفين ، تأخذ </a:t>
            </a:r>
            <a:r>
              <a:rPr lang="ar-SA" dirty="0" err="1">
                <a:solidFill>
                  <a:srgbClr val="00B050"/>
                </a:solidFill>
                <a:latin typeface="Times New Roman"/>
                <a:ea typeface="Times New Roman"/>
                <a:cs typeface="Traditional Arabic"/>
              </a:rPr>
              <a:t>الشيبية</a:t>
            </a:r>
            <a:r>
              <a:rPr lang="ar-SA" dirty="0">
                <a:solidFill>
                  <a:srgbClr val="00B050"/>
                </a:solidFill>
                <a:latin typeface="Times New Roman"/>
                <a:ea typeface="Times New Roman"/>
                <a:cs typeface="Traditional Arabic"/>
              </a:rPr>
              <a:t> الشكل الخارجي للفطر الشريك لذلك تسمى بناء على نوع الفطر</a:t>
            </a:r>
            <a:r>
              <a:rPr lang="ar-SA" dirty="0" smtClean="0">
                <a:solidFill>
                  <a:srgbClr val="00B050"/>
                </a:solidFill>
                <a:latin typeface="Times New Roman"/>
                <a:ea typeface="Times New Roman"/>
                <a:cs typeface="Traditional Arabic"/>
              </a:rPr>
              <a:t>،</a:t>
            </a:r>
            <a:r>
              <a:rPr lang="ar-IQ" dirty="0" smtClean="0">
                <a:solidFill>
                  <a:srgbClr val="00B050"/>
                </a:solidFill>
                <a:latin typeface="Times New Roman"/>
                <a:ea typeface="Times New Roman"/>
                <a:cs typeface="Traditional Arabic"/>
              </a:rPr>
              <a:t> </a:t>
            </a:r>
            <a:r>
              <a:rPr lang="ar-SA" dirty="0" smtClean="0">
                <a:solidFill>
                  <a:srgbClr val="00B050"/>
                </a:solidFill>
                <a:latin typeface="Times New Roman"/>
                <a:ea typeface="Times New Roman"/>
                <a:cs typeface="Traditional Arabic"/>
              </a:rPr>
              <a:t>عادة </a:t>
            </a:r>
            <a:r>
              <a:rPr lang="ar-SA" dirty="0">
                <a:solidFill>
                  <a:srgbClr val="00B050"/>
                </a:solidFill>
                <a:latin typeface="Times New Roman"/>
                <a:ea typeface="Times New Roman"/>
                <a:cs typeface="Traditional Arabic"/>
              </a:rPr>
              <a:t>ما يشكل الفطر الغالبية العظمى من كتلة </a:t>
            </a:r>
            <a:r>
              <a:rPr lang="ar-SA" dirty="0" err="1">
                <a:solidFill>
                  <a:srgbClr val="00B050"/>
                </a:solidFill>
                <a:latin typeface="Times New Roman"/>
                <a:ea typeface="Times New Roman"/>
                <a:cs typeface="Traditional Arabic"/>
              </a:rPr>
              <a:t>الشيبية</a:t>
            </a:r>
            <a:r>
              <a:rPr lang="ar-SA" dirty="0">
                <a:solidFill>
                  <a:srgbClr val="00B050"/>
                </a:solidFill>
                <a:latin typeface="Times New Roman"/>
                <a:ea typeface="Times New Roman"/>
                <a:cs typeface="Traditional Arabic"/>
              </a:rPr>
              <a:t>، لكن في بعض حالات </a:t>
            </a:r>
            <a:r>
              <a:rPr lang="ar-SA" dirty="0" err="1">
                <a:solidFill>
                  <a:srgbClr val="00B050"/>
                </a:solidFill>
                <a:latin typeface="Times New Roman"/>
                <a:ea typeface="Times New Roman"/>
                <a:cs typeface="Traditional Arabic"/>
              </a:rPr>
              <a:t>الشيبيات</a:t>
            </a:r>
            <a:r>
              <a:rPr lang="ar-SA" dirty="0">
                <a:solidFill>
                  <a:srgbClr val="00B050"/>
                </a:solidFill>
                <a:latin typeface="Times New Roman"/>
                <a:ea typeface="Times New Roman"/>
                <a:cs typeface="Traditional Arabic"/>
              </a:rPr>
              <a:t> الخيطية أو الهلامية لا تكون هذه القاعدة ثابتة دوما</a:t>
            </a:r>
            <a:r>
              <a:rPr lang="ar-IQ" dirty="0">
                <a:solidFill>
                  <a:srgbClr val="00B050"/>
                </a:solidFill>
                <a:latin typeface="Times New Roman"/>
                <a:ea typeface="Times New Roman"/>
                <a:cs typeface="Traditional Arabic"/>
              </a:rPr>
              <a:t>) والنباتات في المسطحات المائية نتيجة زيادة المحتوى الغذائي للمياه.</a:t>
            </a:r>
            <a:endParaRPr lang="en-US" dirty="0">
              <a:solidFill>
                <a:srgbClr val="00B050"/>
              </a:solidFill>
              <a:latin typeface="Times New Roman"/>
              <a:ea typeface="Times New Roman"/>
              <a:cs typeface="Traditional Arabic"/>
            </a:endParaRPr>
          </a:p>
          <a:p>
            <a:pPr marL="0" indent="0" algn="ctr" rtl="1">
              <a:buNone/>
            </a:pPr>
            <a:endParaRPr lang="en-US" dirty="0">
              <a:solidFill>
                <a:srgbClr val="FF0000"/>
              </a:solidFill>
            </a:endParaRPr>
          </a:p>
        </p:txBody>
      </p:sp>
    </p:spTree>
    <p:extLst>
      <p:ext uri="{BB962C8B-B14F-4D97-AF65-F5344CB8AC3E}">
        <p14:creationId xmlns:p14="http://schemas.microsoft.com/office/powerpoint/2010/main" val="1269282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1020</TotalTime>
  <Words>824</Words>
  <Application>Microsoft Office PowerPoint</Application>
  <PresentationFormat>مخصص</PresentationFormat>
  <Paragraphs>32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Office Theme</vt:lpstr>
      <vt:lpstr>                                                                                                                                             محاضرات في  التلوث البيئي  قسم الفيزياء- المرحلة الرابعة م. جاسم محمد عبد اللطيف      </vt:lpstr>
      <vt:lpstr>المحاضرة الثالثة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96</cp:revision>
  <dcterms:created xsi:type="dcterms:W3CDTF">2018-10-15T14:00:14Z</dcterms:created>
  <dcterms:modified xsi:type="dcterms:W3CDTF">2019-12-30T19:06:22Z</dcterms:modified>
</cp:coreProperties>
</file>